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6" r:id="rId2"/>
    <p:sldId id="341" r:id="rId3"/>
    <p:sldId id="342" r:id="rId4"/>
    <p:sldId id="343" r:id="rId5"/>
    <p:sldId id="347" r:id="rId6"/>
    <p:sldId id="349" r:id="rId7"/>
    <p:sldId id="333" r:id="rId8"/>
    <p:sldId id="263" r:id="rId9"/>
    <p:sldId id="340" r:id="rId10"/>
    <p:sldId id="346" r:id="rId11"/>
    <p:sldId id="279" r:id="rId12"/>
    <p:sldId id="335" r:id="rId13"/>
    <p:sldId id="336" r:id="rId14"/>
    <p:sldId id="316" r:id="rId15"/>
    <p:sldId id="326" r:id="rId16"/>
    <p:sldId id="334" r:id="rId17"/>
    <p:sldId id="327" r:id="rId18"/>
    <p:sldId id="329" r:id="rId19"/>
    <p:sldId id="328" r:id="rId20"/>
    <p:sldId id="337" r:id="rId21"/>
    <p:sldId id="339" r:id="rId22"/>
    <p:sldId id="338" r:id="rId23"/>
    <p:sldId id="344" r:id="rId24"/>
    <p:sldId id="345" r:id="rId25"/>
    <p:sldId id="348" r:id="rId26"/>
  </p:sldIdLst>
  <p:sldSz cx="9144000" cy="5143500" type="screen16x9"/>
  <p:notesSz cx="6797675" cy="9926638"/>
  <p:defaultTextStyle>
    <a:defPPr>
      <a:defRPr lang="ru-RU"/>
    </a:defPPr>
    <a:lvl1pPr algn="l" defTabSz="685714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342857" indent="114286" algn="l" defTabSz="685714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685714" indent="228571" algn="l" defTabSz="685714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028572" indent="342857" algn="l" defTabSz="685714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371429" indent="457143" algn="l" defTabSz="685714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5714" algn="l" defTabSz="914287" rtl="0" eaLnBrk="1" latinLnBrk="0" hangingPunct="1">
      <a:defRPr sz="14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2857" algn="l" defTabSz="914287" rtl="0" eaLnBrk="1" latinLnBrk="0" hangingPunct="1">
      <a:defRPr sz="14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199999" algn="l" defTabSz="914287" rtl="0" eaLnBrk="1" latinLnBrk="0" hangingPunct="1">
      <a:defRPr sz="14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143" algn="l" defTabSz="914287" rtl="0" eaLnBrk="1" latinLnBrk="0" hangingPunct="1">
      <a:defRPr sz="14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DBF"/>
    <a:srgbClr val="E68A8E"/>
    <a:srgbClr val="C2282E"/>
    <a:srgbClr val="231385"/>
    <a:srgbClr val="2D2064"/>
    <a:srgbClr val="1F1A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546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560264130687442E-2"/>
          <c:y val="3.519564486471443E-2"/>
          <c:w val="0.89155596898568323"/>
          <c:h val="0.8672818760878514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 взаимодействием с контролируемыми лицами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/>
              </a:outerShdw>
            </a:effectLst>
            <a:scene3d>
              <a:camera prst="orthographicFront"/>
              <a:lightRig rig="freezing" dir="t"/>
            </a:scene3d>
            <a:sp3d prstMaterial="metal">
              <a:bevelT/>
              <a:bevelB/>
            </a:sp3d>
          </c:spPr>
          <c:invertIfNegative val="0"/>
          <c:dLbls>
            <c:spPr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 b="1" i="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г.</c:v>
                </c:pt>
                <c:pt idx="2">
                  <c:v>2022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">
                  <c:v>9</c:v>
                </c:pt>
                <c:pt idx="2" formatCode="0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38-4B5D-974F-D938D92F2D3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 взаимодействия с контролируемыми лицами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  <a:effectLst>
              <a:outerShdw blurRad="50800" dist="50800" dir="5400000" algn="ctr" rotWithShape="0">
                <a:schemeClr val="tx1"/>
              </a:outerShdw>
            </a:effectLst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г.</c:v>
                </c:pt>
                <c:pt idx="2">
                  <c:v>2022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 formatCode="0">
                  <c:v>574</c:v>
                </c:pt>
                <c:pt idx="2" formatCode="0">
                  <c:v>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38-4B5D-974F-D938D92F2D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4351488"/>
        <c:axId val="154353024"/>
      </c:barChart>
      <c:catAx>
        <c:axId val="1543514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 baseline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defRPr>
            </a:pPr>
            <a:endParaRPr lang="ru-RU"/>
          </a:p>
        </c:txPr>
        <c:crossAx val="154353024"/>
        <c:crosses val="autoZero"/>
        <c:auto val="1"/>
        <c:lblAlgn val="ctr"/>
        <c:lblOffset val="100"/>
        <c:noMultiLvlLbl val="0"/>
      </c:catAx>
      <c:valAx>
        <c:axId val="154353024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800" b="1" i="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ru-RU"/>
          </a:p>
        </c:txPr>
        <c:crossAx val="1543514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2727805219717102E-2"/>
          <c:y val="0.3842872257194076"/>
          <c:w val="0.90091030345212686"/>
          <c:h val="0.1191160280840161"/>
        </c:manualLayout>
      </c:layout>
      <c:overlay val="0"/>
      <c:txPr>
        <a:bodyPr/>
        <a:lstStyle/>
        <a:p>
          <a:pPr>
            <a:defRPr sz="1200" b="0" i="1" baseline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 w="9525" cap="flat" cmpd="sng" algn="ctr">
      <a:solidFill>
        <a:srgbClr val="0066A1"/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063897828171807E-2"/>
          <c:y val="2.9316650001851637E-2"/>
          <c:w val="0.91609185197426546"/>
          <c:h val="0.8672818760878514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Плановые КНМ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 b="1" i="0" baseline="0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г.</c:v>
                </c:pt>
                <c:pt idx="2">
                  <c:v>2022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">
                  <c:v>7</c:v>
                </c:pt>
                <c:pt idx="2" formatCode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25-4D30-8002-694578115F1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Предлицензионные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  <a:effectLst>
              <a:outerShdw blurRad="50800" dist="50800" dir="5400000" algn="ctr" rotWithShape="0">
                <a:schemeClr val="accent2">
                  <a:lumMod val="60000"/>
                  <a:lumOff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г.</c:v>
                </c:pt>
                <c:pt idx="2">
                  <c:v>2022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 formatCode="0">
                  <c:v>1</c:v>
                </c:pt>
                <c:pt idx="2" formatCode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25-4D30-8002-694578115F1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Внеплановые</c:v>
                </c:pt>
              </c:strCache>
            </c:strRef>
          </c:tx>
          <c:spPr>
            <a:solidFill>
              <a:srgbClr val="92D050"/>
            </a:solidFill>
            <a:effectLst>
              <a:outerShdw blurRad="50800" dist="50800" dir="5400000" algn="ctr" rotWithShape="0">
                <a:srgbClr val="92D050"/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 baseline="0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г.</c:v>
                </c:pt>
                <c:pt idx="2">
                  <c:v>2022 г.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46-4EB9-9A49-0020FE5FE1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4351488"/>
        <c:axId val="154353024"/>
      </c:barChart>
      <c:catAx>
        <c:axId val="1543514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 baseline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defRPr>
            </a:pPr>
            <a:endParaRPr lang="ru-RU"/>
          </a:p>
        </c:txPr>
        <c:crossAx val="154353024"/>
        <c:crosses val="autoZero"/>
        <c:auto val="1"/>
        <c:lblAlgn val="ctr"/>
        <c:lblOffset val="100"/>
        <c:noMultiLvlLbl val="0"/>
      </c:catAx>
      <c:valAx>
        <c:axId val="154353024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ru-RU"/>
          </a:p>
        </c:txPr>
        <c:crossAx val="1543514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3754052802223254"/>
          <c:y val="0.41152834870199606"/>
          <c:w val="0.52704841189402718"/>
          <c:h val="6.3742814408422707E-2"/>
        </c:manualLayout>
      </c:layout>
      <c:overlay val="0"/>
      <c:txPr>
        <a:bodyPr/>
        <a:lstStyle/>
        <a:p>
          <a:pPr>
            <a:defRPr sz="1000" b="1" i="0" baseline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 w="9525" cap="flat" cmpd="sng" algn="ctr">
      <a:solidFill>
        <a:srgbClr val="0066A1"/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919254614706406E-2"/>
          <c:y val="4.0838055030922492E-2"/>
          <c:w val="0.91060975920633813"/>
          <c:h val="0.8672818760878512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Выездные обследования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50800" dist="50800" dir="5400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  <a:bevelB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г.</c:v>
                </c:pt>
                <c:pt idx="2">
                  <c:v>2022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">
                  <c:v>348</c:v>
                </c:pt>
                <c:pt idx="2" formatCode="0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F0-4C22-89E9-FF28932568B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Наблюдение за соблюдением обязательных требований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  <a:effectLst>
              <a:outerShdw blurRad="50800" dist="50800" dir="5400000" algn="ctr" rotWithShape="0">
                <a:schemeClr val="tx1"/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г.</c:v>
                </c:pt>
                <c:pt idx="2">
                  <c:v>2022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 formatCode="0">
                  <c:v>226</c:v>
                </c:pt>
                <c:pt idx="2" formatCode="0">
                  <c:v>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F0-4C22-89E9-FF28932568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4028288"/>
        <c:axId val="154038272"/>
      </c:barChart>
      <c:catAx>
        <c:axId val="1540282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 baseline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defRPr>
            </a:pPr>
            <a:endParaRPr lang="ru-RU"/>
          </a:p>
        </c:txPr>
        <c:crossAx val="154038272"/>
        <c:crosses val="autoZero"/>
        <c:auto val="1"/>
        <c:lblAlgn val="ctr"/>
        <c:lblOffset val="100"/>
        <c:noMultiLvlLbl val="0"/>
      </c:catAx>
      <c:valAx>
        <c:axId val="154038272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800" b="1" i="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ru-RU"/>
          </a:p>
        </c:txPr>
        <c:crossAx val="1540282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9945931215759538"/>
          <c:y val="0.41714531817240968"/>
          <c:w val="0.72372671676160061"/>
          <c:h val="5.6198524021391867E-2"/>
        </c:manualLayout>
      </c:layout>
      <c:overlay val="0"/>
      <c:txPr>
        <a:bodyPr/>
        <a:lstStyle/>
        <a:p>
          <a:pPr>
            <a:defRPr sz="800" baseline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 w="9525" cap="flat" cmpd="sng" algn="ctr">
      <a:solidFill>
        <a:srgbClr val="0066A1"/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062197620911581E-3"/>
          <c:y val="4.9722922801915224E-2"/>
          <c:w val="0.98365778619332267"/>
          <c:h val="0.891360802080552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9 мес 2022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56F-455C-9C5D-8CB5DCBB712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56F-455C-9C5D-8CB5DCBB712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456F-455C-9C5D-8CB5DCBB712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456F-455C-9C5D-8CB5DCBB7123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456F-455C-9C5D-8CB5DCBB7123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456F-455C-9C5D-8CB5DCBB7123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456F-455C-9C5D-8CB5DCBB7123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456F-455C-9C5D-8CB5DCBB712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Выездные обследования</c:v>
                </c:pt>
                <c:pt idx="1">
                  <c:v>Производственные объекты</c:v>
                </c:pt>
                <c:pt idx="2">
                  <c:v>Подвижной состав</c:v>
                </c:pt>
                <c:pt idx="3">
                  <c:v>Выявлено нарушений</c:v>
                </c:pt>
                <c:pt idx="4">
                  <c:v>Выдано предостережений</c:v>
                </c:pt>
                <c:pt idx="5">
                  <c:v>Выдано предписаний</c:v>
                </c:pt>
                <c:pt idx="6">
                  <c:v>Привлечено к адм.ответств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261</c:v>
                </c:pt>
                <c:pt idx="1">
                  <c:v>598</c:v>
                </c:pt>
                <c:pt idx="2">
                  <c:v>373</c:v>
                </c:pt>
                <c:pt idx="3">
                  <c:v>638</c:v>
                </c:pt>
                <c:pt idx="4">
                  <c:v>543</c:v>
                </c:pt>
                <c:pt idx="5">
                  <c:v>20</c:v>
                </c:pt>
                <c:pt idx="6">
                  <c:v>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56F-455C-9C5D-8CB5DCBB712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9 мес 2023 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Выездные обследования</c:v>
                </c:pt>
                <c:pt idx="1">
                  <c:v>Производственные объекты</c:v>
                </c:pt>
                <c:pt idx="2">
                  <c:v>Подвижной состав</c:v>
                </c:pt>
                <c:pt idx="3">
                  <c:v>Выявлено нарушений</c:v>
                </c:pt>
                <c:pt idx="4">
                  <c:v>Выдано предостережений</c:v>
                </c:pt>
                <c:pt idx="5">
                  <c:v>Выдано предписаний</c:v>
                </c:pt>
                <c:pt idx="6">
                  <c:v>Привлечено к адм.ответств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574</c:v>
                </c:pt>
                <c:pt idx="1">
                  <c:v>725</c:v>
                </c:pt>
                <c:pt idx="2">
                  <c:v>3956</c:v>
                </c:pt>
                <c:pt idx="3">
                  <c:v>2390</c:v>
                </c:pt>
                <c:pt idx="4">
                  <c:v>828</c:v>
                </c:pt>
                <c:pt idx="5">
                  <c:v>8</c:v>
                </c:pt>
                <c:pt idx="6">
                  <c:v>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456F-455C-9C5D-8CB5DCBB71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502912"/>
        <c:axId val="30504448"/>
      </c:barChart>
      <c:catAx>
        <c:axId val="30502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 baseline="0"/>
            </a:pPr>
            <a:endParaRPr lang="ru-RU"/>
          </a:p>
        </c:txPr>
        <c:crossAx val="30504448"/>
        <c:crosses val="autoZero"/>
        <c:auto val="1"/>
        <c:lblAlgn val="ctr"/>
        <c:lblOffset val="100"/>
        <c:noMultiLvlLbl val="0"/>
      </c:catAx>
      <c:valAx>
        <c:axId val="30504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0502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6277996906466385E-3"/>
          <c:y val="0"/>
          <c:w val="0.9885740552181439"/>
          <c:h val="4.2163709324403248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0764550609550075E-2"/>
          <c:y val="6.3492063492063489E-2"/>
          <c:w val="0.97956854403616334"/>
          <c:h val="0.822719652626914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9 мес 2022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56F-455C-9C5D-8CB5DCBB712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56F-455C-9C5D-8CB5DCBB712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456F-455C-9C5D-8CB5DCBB712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456F-455C-9C5D-8CB5DCBB7123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456F-455C-9C5D-8CB5DCBB7123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456F-455C-9C5D-8CB5DCBB7123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456F-455C-9C5D-8CB5DCBB7123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456F-455C-9C5D-8CB5DCBB712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Профилактические визиты</c:v>
                </c:pt>
                <c:pt idx="1">
                  <c:v>Проведено совещаний</c:v>
                </c:pt>
                <c:pt idx="2">
                  <c:v>Информирование (эл.письма)</c:v>
                </c:pt>
                <c:pt idx="3">
                  <c:v>Публикации в СМИ</c:v>
                </c:pt>
                <c:pt idx="4">
                  <c:v>Публикации на сайте Ространснадзора</c:v>
                </c:pt>
                <c:pt idx="5">
                  <c:v>Публичные обсуждения</c:v>
                </c:pt>
                <c:pt idx="6">
                  <c:v>Консультирование</c:v>
                </c:pt>
                <c:pt idx="7">
                  <c:v>Самообследования</c:v>
                </c:pt>
                <c:pt idx="8">
                  <c:v>ИТОГО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244</c:v>
                </c:pt>
                <c:pt idx="1">
                  <c:v>29</c:v>
                </c:pt>
                <c:pt idx="2">
                  <c:v>15</c:v>
                </c:pt>
                <c:pt idx="3">
                  <c:v>7</c:v>
                </c:pt>
                <c:pt idx="4">
                  <c:v>83</c:v>
                </c:pt>
                <c:pt idx="5">
                  <c:v>3</c:v>
                </c:pt>
                <c:pt idx="6">
                  <c:v>780</c:v>
                </c:pt>
                <c:pt idx="7">
                  <c:v>0</c:v>
                </c:pt>
                <c:pt idx="8">
                  <c:v>1161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56F-455C-9C5D-8CB5DCBB712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9 мес 2023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Профилактические визиты</c:v>
                </c:pt>
                <c:pt idx="1">
                  <c:v>Проведено совещаний</c:v>
                </c:pt>
                <c:pt idx="2">
                  <c:v>Информирование (эл.письма)</c:v>
                </c:pt>
                <c:pt idx="3">
                  <c:v>Публикации в СМИ</c:v>
                </c:pt>
                <c:pt idx="4">
                  <c:v>Публикации на сайте Ространснадзора</c:v>
                </c:pt>
                <c:pt idx="5">
                  <c:v>Публичные обсуждения</c:v>
                </c:pt>
                <c:pt idx="6">
                  <c:v>Консультирование</c:v>
                </c:pt>
                <c:pt idx="7">
                  <c:v>Самообследования</c:v>
                </c:pt>
                <c:pt idx="8">
                  <c:v>ИТОГО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215</c:v>
                </c:pt>
                <c:pt idx="1">
                  <c:v>42</c:v>
                </c:pt>
                <c:pt idx="2">
                  <c:v>4</c:v>
                </c:pt>
                <c:pt idx="3">
                  <c:v>7</c:v>
                </c:pt>
                <c:pt idx="4">
                  <c:v>20</c:v>
                </c:pt>
                <c:pt idx="5">
                  <c:v>2</c:v>
                </c:pt>
                <c:pt idx="6">
                  <c:v>2516</c:v>
                </c:pt>
                <c:pt idx="7">
                  <c:v>0</c:v>
                </c:pt>
                <c:pt idx="8">
                  <c:v>2806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456F-455C-9C5D-8CB5DCBB71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502912"/>
        <c:axId val="30504448"/>
      </c:barChart>
      <c:catAx>
        <c:axId val="30502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600" b="1" baseline="0"/>
            </a:pPr>
            <a:endParaRPr lang="ru-RU"/>
          </a:p>
        </c:txPr>
        <c:crossAx val="30504448"/>
        <c:crosses val="autoZero"/>
        <c:auto val="1"/>
        <c:lblAlgn val="ctr"/>
        <c:lblOffset val="100"/>
        <c:noMultiLvlLbl val="0"/>
      </c:catAx>
      <c:valAx>
        <c:axId val="30504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0502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8179699272499896E-4"/>
          <c:y val="0"/>
          <c:w val="0.99721837556447124"/>
          <c:h val="6.5974323773074509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268591426071804E-2"/>
          <c:y val="5.1990642121529082E-2"/>
          <c:w val="0.92645363079615051"/>
          <c:h val="0.811977783080145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7 мес. 2022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A94-42A0-BAD9-A1331B83044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A94-42A0-BAD9-A1331B83044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8A94-42A0-BAD9-A1331B83044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8A94-42A0-BAD9-A1331B83044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8A94-42A0-BAD9-A1331B83044F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8A94-42A0-BAD9-A1331B83044F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8A94-42A0-BAD9-A1331B83044F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8A94-42A0-BAD9-A1331B83044F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8A94-42A0-BAD9-A1331B83044F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8A94-42A0-BAD9-A1331B83044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900">
                    <a:latin typeface="RussianRail G Pro" pitchFamily="50" charset="-52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МТУ по СФО</c:v>
                </c:pt>
                <c:pt idx="1">
                  <c:v>МТУ по ДФО</c:v>
                </c:pt>
                <c:pt idx="2">
                  <c:v>Южное ТУ</c:v>
                </c:pt>
                <c:pt idx="3">
                  <c:v>МТУ по ПФО</c:v>
                </c:pt>
                <c:pt idx="4">
                  <c:v>ЦЕНТР ТУ</c:v>
                </c:pt>
                <c:pt idx="5">
                  <c:v>МТУ по УФО</c:v>
                </c:pt>
                <c:pt idx="6">
                  <c:v>СЕВ-ЗАП ТУ</c:v>
                </c:pt>
                <c:pt idx="7">
                  <c:v>МТУ по СКФО</c:v>
                </c:pt>
                <c:pt idx="8">
                  <c:v>ЦА</c:v>
                </c:pt>
              </c:strCache>
            </c:strRef>
          </c:cat>
          <c:val>
            <c:numRef>
              <c:f>Лист1!$B$2:$B$10</c:f>
              <c:numCache>
                <c:formatCode>0</c:formatCode>
                <c:ptCount val="9"/>
                <c:pt idx="0">
                  <c:v>15</c:v>
                </c:pt>
                <c:pt idx="1">
                  <c:v>13</c:v>
                </c:pt>
                <c:pt idx="2">
                  <c:v>20</c:v>
                </c:pt>
                <c:pt idx="3">
                  <c:v>24</c:v>
                </c:pt>
                <c:pt idx="4">
                  <c:v>21</c:v>
                </c:pt>
                <c:pt idx="5">
                  <c:v>28</c:v>
                </c:pt>
                <c:pt idx="6">
                  <c:v>10</c:v>
                </c:pt>
                <c:pt idx="7">
                  <c:v>0</c:v>
                </c:pt>
                <c:pt idx="8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8A94-42A0-BAD9-A1331B83044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7 мес. 2023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0070C0"/>
              </a:solidFill>
              <a:scene3d>
                <a:camera prst="orthographicFront"/>
                <a:lightRig rig="threePt" dir="t"/>
              </a:scene3d>
              <a:sp3d>
                <a:bevelT prst="angle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A-41AA-4B39-9CF6-A633B1712165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МТУ по СФО</c:v>
                </c:pt>
                <c:pt idx="1">
                  <c:v>МТУ по ДФО</c:v>
                </c:pt>
                <c:pt idx="2">
                  <c:v>Южное ТУ</c:v>
                </c:pt>
                <c:pt idx="3">
                  <c:v>МТУ по ПФО</c:v>
                </c:pt>
                <c:pt idx="4">
                  <c:v>ЦЕНТР ТУ</c:v>
                </c:pt>
                <c:pt idx="5">
                  <c:v>МТУ по УФО</c:v>
                </c:pt>
                <c:pt idx="6">
                  <c:v>СЕВ-ЗАП ТУ</c:v>
                </c:pt>
                <c:pt idx="7">
                  <c:v>МТУ по СКФО</c:v>
                </c:pt>
                <c:pt idx="8">
                  <c:v>ЦА</c:v>
                </c:pt>
              </c:strCache>
            </c:strRef>
          </c:cat>
          <c:val>
            <c:numRef>
              <c:f>Лист1!$C$2:$C$10</c:f>
              <c:numCache>
                <c:formatCode>0</c:formatCode>
                <c:ptCount val="9"/>
                <c:pt idx="0">
                  <c:v>17</c:v>
                </c:pt>
                <c:pt idx="1">
                  <c:v>9</c:v>
                </c:pt>
                <c:pt idx="2">
                  <c:v>8</c:v>
                </c:pt>
                <c:pt idx="3">
                  <c:v>6</c:v>
                </c:pt>
                <c:pt idx="4">
                  <c:v>5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8A94-42A0-BAD9-A1331B83044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"/>
        <c:axId val="161309440"/>
        <c:axId val="161310976"/>
      </c:barChart>
      <c:catAx>
        <c:axId val="16130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61310976"/>
        <c:crosses val="autoZero"/>
        <c:auto val="1"/>
        <c:lblAlgn val="ctr"/>
        <c:lblOffset val="100"/>
        <c:noMultiLvlLbl val="0"/>
      </c:catAx>
      <c:valAx>
        <c:axId val="161310976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crossAx val="1613094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lt1"/>
    </a:solidFill>
    <a:ln w="25358" cap="flat" cmpd="sng" algn="ctr">
      <a:solidFill>
        <a:schemeClr val="accent6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268591426071804E-2"/>
          <c:y val="5.1990642121529082E-2"/>
          <c:w val="0.92645363079615051"/>
          <c:h val="0.721068580669287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7 мес. 2023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1C-E7CE-4B02-9904-6CC2869ACE59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1B-E7CE-4B02-9904-6CC2869ACE59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1A-E7CE-4B02-9904-6CC2869ACE59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scene3d>
                <a:camera prst="orthographicFront"/>
                <a:lightRig rig="threePt" dir="t"/>
              </a:scene3d>
              <a:sp3d>
                <a:bevelT prst="angle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19-E7CE-4B02-9904-6CC2869ACE59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1-E7CE-4B02-9904-6CC2869ACE59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7CE-4B02-9904-6CC2869ACE59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E7CE-4B02-9904-6CC2869ACE59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E7CE-4B02-9904-6CC2869ACE59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E7CE-4B02-9904-6CC2869ACE59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E7CE-4B02-9904-6CC2869ACE59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E7CE-4B02-9904-6CC2869ACE59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E7CE-4B02-9904-6CC2869ACE59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E7CE-4B02-9904-6CC2869ACE59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E7CE-4B02-9904-6CC2869ACE59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E7CE-4B02-9904-6CC2869ACE59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E7CE-4B02-9904-6CC2869ACE5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900">
                    <a:latin typeface="RussianRail G Pro" pitchFamily="50" charset="-52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МТУ по СФО</c:v>
                </c:pt>
                <c:pt idx="1">
                  <c:v>Сев-Зап ТУ</c:v>
                </c:pt>
                <c:pt idx="2">
                  <c:v>Южное ТУ</c:v>
                </c:pt>
                <c:pt idx="3">
                  <c:v>МТУ по ПФО </c:v>
                </c:pt>
                <c:pt idx="4">
                  <c:v>МТУ по УФО</c:v>
                </c:pt>
                <c:pt idx="5">
                  <c:v>МТУ по ДФО </c:v>
                </c:pt>
                <c:pt idx="6">
                  <c:v>ЦЕНТР ТУ</c:v>
                </c:pt>
                <c:pt idx="7">
                  <c:v>МТУ по СКФО</c:v>
                </c:pt>
                <c:pt idx="8">
                  <c:v>ЦА</c:v>
                </c:pt>
              </c:strCache>
            </c:strRef>
          </c:cat>
          <c:val>
            <c:numRef>
              <c:f>Лист1!$B$2:$B$10</c:f>
              <c:numCache>
                <c:formatCode>0</c:formatCode>
                <c:ptCount val="9"/>
                <c:pt idx="0">
                  <c:v>973</c:v>
                </c:pt>
                <c:pt idx="1">
                  <c:v>615</c:v>
                </c:pt>
                <c:pt idx="2">
                  <c:v>540</c:v>
                </c:pt>
                <c:pt idx="3">
                  <c:v>465</c:v>
                </c:pt>
                <c:pt idx="4">
                  <c:v>387</c:v>
                </c:pt>
                <c:pt idx="5">
                  <c:v>203</c:v>
                </c:pt>
                <c:pt idx="6">
                  <c:v>187</c:v>
                </c:pt>
                <c:pt idx="7">
                  <c:v>94</c:v>
                </c:pt>
                <c:pt idx="8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E7CE-4B02-9904-6CC2869ACE5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"/>
        <c:axId val="162085504"/>
        <c:axId val="162087296"/>
      </c:barChart>
      <c:catAx>
        <c:axId val="16208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62087296"/>
        <c:crosses val="autoZero"/>
        <c:auto val="1"/>
        <c:lblAlgn val="ctr"/>
        <c:lblOffset val="100"/>
        <c:noMultiLvlLbl val="0"/>
      </c:catAx>
      <c:valAx>
        <c:axId val="162087296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crossAx val="1620855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lt1"/>
    </a:solidFill>
    <a:ln w="25358" cap="flat" cmpd="sng" algn="ctr">
      <a:solidFill>
        <a:schemeClr val="accent6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879702537182851E-2"/>
          <c:y val="2.2762449118872936E-2"/>
          <c:w val="0.94312029746281711"/>
          <c:h val="0.721068580669287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1C-A8AD-4331-A32D-311CCC52FD51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1B-A8AD-4331-A32D-311CCC52FD51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scene3d>
                <a:camera prst="orthographicFront"/>
                <a:lightRig rig="threePt" dir="t"/>
              </a:scene3d>
              <a:sp3d>
                <a:bevelT prst="angle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1A-A8AD-4331-A32D-311CCC52FD51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19-A8AD-4331-A32D-311CCC52FD51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1-A8AD-4331-A32D-311CCC52FD51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8AD-4331-A32D-311CCC52FD5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8AD-4331-A32D-311CCC52FD51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8AD-4331-A32D-311CCC52FD51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A8AD-4331-A32D-311CCC52FD51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A8AD-4331-A32D-311CCC52FD51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A8AD-4331-A32D-311CCC52FD51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A8AD-4331-A32D-311CCC52FD51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A8AD-4331-A32D-311CCC52FD51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A8AD-4331-A32D-311CCC52FD51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A8AD-4331-A32D-311CCC52FD51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A8AD-4331-A32D-311CCC52FD5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900">
                    <a:latin typeface="RussianRail G Pro" pitchFamily="50" charset="-52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СЕВ-ЗАП ТУ</c:v>
                </c:pt>
                <c:pt idx="1">
                  <c:v>ЮЖНОЕ ТУ</c:v>
                </c:pt>
                <c:pt idx="2">
                  <c:v>МТУ по ПФО</c:v>
                </c:pt>
                <c:pt idx="3">
                  <c:v>МТУ по СФО</c:v>
                </c:pt>
                <c:pt idx="4">
                  <c:v>ЦЕНТР ТУ</c:v>
                </c:pt>
                <c:pt idx="5">
                  <c:v>МТУ по УФО</c:v>
                </c:pt>
                <c:pt idx="6">
                  <c:v>МТУ по ДФО</c:v>
                </c:pt>
                <c:pt idx="7">
                  <c:v>МТУ по СКФО</c:v>
                </c:pt>
                <c:pt idx="8">
                  <c:v>ЦА</c:v>
                </c:pt>
              </c:strCache>
            </c:strRef>
          </c:cat>
          <c:val>
            <c:numRef>
              <c:f>Лист1!$B$2:$B$10</c:f>
              <c:numCache>
                <c:formatCode>0</c:formatCode>
                <c:ptCount val="9"/>
                <c:pt idx="0">
                  <c:v>4359</c:v>
                </c:pt>
                <c:pt idx="1">
                  <c:v>3582</c:v>
                </c:pt>
                <c:pt idx="2">
                  <c:v>2913</c:v>
                </c:pt>
                <c:pt idx="3">
                  <c:v>2558</c:v>
                </c:pt>
                <c:pt idx="4">
                  <c:v>2295</c:v>
                </c:pt>
                <c:pt idx="5">
                  <c:v>1030</c:v>
                </c:pt>
                <c:pt idx="6">
                  <c:v>828</c:v>
                </c:pt>
                <c:pt idx="7">
                  <c:v>494</c:v>
                </c:pt>
                <c:pt idx="8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A8AD-4331-A32D-311CCC52FD5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"/>
        <c:axId val="162085504"/>
        <c:axId val="162087296"/>
      </c:barChart>
      <c:catAx>
        <c:axId val="16208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62087296"/>
        <c:crosses val="autoZero"/>
        <c:auto val="1"/>
        <c:lblAlgn val="ctr"/>
        <c:lblOffset val="100"/>
        <c:noMultiLvlLbl val="0"/>
      </c:catAx>
      <c:valAx>
        <c:axId val="162087296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crossAx val="1620855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lt1"/>
    </a:solidFill>
    <a:ln w="25358" cap="flat" cmpd="sng" algn="ctr">
      <a:solidFill>
        <a:schemeClr val="accent6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0.05833</cdr:x>
      <cdr:y>0.54313</cdr:y>
    </cdr:from>
    <cdr:to>
      <cdr:x>1</cdr:x>
      <cdr:y>0.54313</cdr:y>
    </cdr:to>
    <cdr:sp macro="" textlink="">
      <cdr:nvSpPr>
        <cdr:cNvPr id="4" name="Прямая соединительная линия 3"/>
        <cdr:cNvSpPr/>
      </cdr:nvSpPr>
      <cdr:spPr>
        <a:xfrm xmlns:a="http://schemas.openxmlformats.org/drawingml/2006/main">
          <a:off x="533370" y="2182258"/>
          <a:ext cx="8610630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FF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0.65729</cdr:x>
      <cdr:y>0.46287</cdr:y>
    </cdr:from>
    <cdr:to>
      <cdr:x>0.78651</cdr:x>
      <cdr:y>0.53612</cdr:y>
    </cdr:to>
    <cdr:sp macro="" textlink="">
      <cdr:nvSpPr>
        <cdr:cNvPr id="5" name="Text Box 3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010260" y="1750324"/>
          <a:ext cx="1181587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eaLnBrk="1" hangingPunct="1">
            <a:spcBef>
              <a:spcPct val="50000"/>
            </a:spcBef>
          </a:pPr>
          <a:r>
            <a:rPr lang="ru-RU" sz="1200" b="1" dirty="0" smtClean="0">
              <a:solidFill>
                <a:srgbClr val="FF0000"/>
              </a:solidFill>
              <a:latin typeface="Calibri" pitchFamily="34" charset="0"/>
            </a:rPr>
            <a:t>Среднее 385,4</a:t>
          </a:r>
          <a:endParaRPr lang="ru-RU" sz="1200" b="1" dirty="0">
            <a:solidFill>
              <a:srgbClr val="FF0000"/>
            </a:solidFill>
            <a:latin typeface="Calibri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0.05833</cdr:x>
      <cdr:y>0.44527</cdr:y>
    </cdr:from>
    <cdr:to>
      <cdr:x>1</cdr:x>
      <cdr:y>0.44527</cdr:y>
    </cdr:to>
    <cdr:sp macro="" textlink="">
      <cdr:nvSpPr>
        <cdr:cNvPr id="4" name="Прямая соединительная линия 3"/>
        <cdr:cNvSpPr/>
      </cdr:nvSpPr>
      <cdr:spPr>
        <a:xfrm xmlns:a="http://schemas.openxmlformats.org/drawingml/2006/main">
          <a:off x="533370" y="1753745"/>
          <a:ext cx="8610630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FF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0.72165</cdr:x>
      <cdr:y>0.38773</cdr:y>
    </cdr:from>
    <cdr:to>
      <cdr:x>0.85086</cdr:x>
      <cdr:y>0.45806</cdr:y>
    </cdr:to>
    <cdr:sp macro="" textlink="">
      <cdr:nvSpPr>
        <cdr:cNvPr id="5" name="Text Box 3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598724" y="1527127"/>
          <a:ext cx="1181496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eaLnBrk="1" hangingPunct="1">
            <a:spcBef>
              <a:spcPct val="50000"/>
            </a:spcBef>
          </a:pPr>
          <a:r>
            <a:rPr lang="ru-RU" sz="1200" b="1" dirty="0" smtClean="0">
              <a:solidFill>
                <a:srgbClr val="FF0000"/>
              </a:solidFill>
              <a:latin typeface="Calibri" pitchFamily="34" charset="0"/>
            </a:rPr>
            <a:t>Среднее 2010</a:t>
          </a:r>
          <a:endParaRPr lang="ru-RU" sz="1200" b="1" dirty="0">
            <a:solidFill>
              <a:srgbClr val="FF0000"/>
            </a:solidFill>
            <a:latin typeface="Calibri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63E38-436D-45F0-9912-1DBDBF11478F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AF617-1903-485B-A7A1-D7BA0E43B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529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7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4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99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57" indent="0" algn="ctr">
              <a:buNone/>
              <a:defRPr sz="1500"/>
            </a:lvl2pPr>
            <a:lvl3pPr marL="685714" indent="0" algn="ctr">
              <a:buNone/>
              <a:defRPr sz="1400"/>
            </a:lvl3pPr>
            <a:lvl4pPr marL="1028572" indent="0" algn="ctr">
              <a:buNone/>
              <a:defRPr sz="1200"/>
            </a:lvl4pPr>
            <a:lvl5pPr marL="1371429" indent="0" algn="ctr">
              <a:buNone/>
              <a:defRPr sz="1200"/>
            </a:lvl5pPr>
            <a:lvl6pPr marL="1714285" indent="0" algn="ctr">
              <a:buNone/>
              <a:defRPr sz="1200"/>
            </a:lvl6pPr>
            <a:lvl7pPr marL="2057142" indent="0" algn="ctr">
              <a:buNone/>
              <a:defRPr sz="1200"/>
            </a:lvl7pPr>
            <a:lvl8pPr marL="2400000" indent="0" algn="ctr">
              <a:buNone/>
              <a:defRPr sz="1200"/>
            </a:lvl8pPr>
            <a:lvl9pPr marL="2742857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9650F-3663-4712-BE22-76AF2F13B028}" type="datetimeFigureOut">
              <a:rPr lang="ru-RU"/>
              <a:pPr>
                <a:defRPr/>
              </a:pPr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A38F3-E18E-4FD4-90BC-130DA76535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750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F8CD0-4779-444E-8173-E1DF0094CCF8}" type="datetimeFigureOut">
              <a:rPr lang="ru-RU"/>
              <a:pPr>
                <a:defRPr/>
              </a:pPr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83EF6-C7CD-4370-81DC-99F18B2227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45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FD617-6C6B-4212-BD05-A555258ABB31}" type="datetimeFigureOut">
              <a:rPr lang="ru-RU"/>
              <a:pPr>
                <a:defRPr/>
              </a:pPr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D7B9B-747E-4EB4-A086-69ECB931EE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555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195487"/>
            <a:ext cx="8568952" cy="8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Text Box 10"/>
          <p:cNvSpPr txBox="1">
            <a:spLocks noChangeArrowheads="1"/>
          </p:cNvSpPr>
          <p:nvPr userDrawn="1"/>
        </p:nvSpPr>
        <p:spPr bwMode="auto">
          <a:xfrm>
            <a:off x="201617" y="4926988"/>
            <a:ext cx="230187" cy="157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fld id="{E18AD7E3-A8CC-448C-A9C8-6A880DDB9412}" type="slidenum">
              <a:rPr lang="en-US" sz="1000" i="0" smtClean="0">
                <a:solidFill>
                  <a:prstClr val="black"/>
                </a:solidFill>
                <a:latin typeface="Verdana" charset="0"/>
                <a:cs typeface="Arial" charset="0"/>
              </a:rPr>
              <a:pPr algn="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i="0" dirty="0" smtClean="0">
              <a:solidFill>
                <a:prstClr val="black"/>
              </a:solidFill>
              <a:latin typeface="Verdan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538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1261F-5D27-470A-93B2-EC520368F41B}" type="datetimeFigureOut">
              <a:rPr lang="ru-RU"/>
              <a:pPr>
                <a:defRPr/>
              </a:pPr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B670C-DD24-435F-B925-9CB8A03D2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34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7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4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8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6D285-897A-4338-AFE5-4B86133593B1}" type="datetimeFigureOut">
              <a:rPr lang="ru-RU"/>
              <a:pPr>
                <a:defRPr/>
              </a:pPr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6A451-5080-4728-89E4-A4BA99DC1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1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1" y="1369218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6D9E6-0877-4DAF-AA85-E7274D89013C}" type="datetimeFigureOut">
              <a:rPr lang="ru-RU"/>
              <a:pPr>
                <a:defRPr/>
              </a:pPr>
              <a:t>17.10.2023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4B914-5A7D-4776-B704-A8F73BA6A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21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7" indent="0">
              <a:buNone/>
              <a:defRPr sz="1500" b="1"/>
            </a:lvl2pPr>
            <a:lvl3pPr marL="685714" indent="0">
              <a:buNone/>
              <a:defRPr sz="1400" b="1"/>
            </a:lvl3pPr>
            <a:lvl4pPr marL="1028572" indent="0">
              <a:buNone/>
              <a:defRPr sz="1200" b="1"/>
            </a:lvl4pPr>
            <a:lvl5pPr marL="1371429" indent="0">
              <a:buNone/>
              <a:defRPr sz="1200" b="1"/>
            </a:lvl5pPr>
            <a:lvl6pPr marL="1714285" indent="0">
              <a:buNone/>
              <a:defRPr sz="1200" b="1"/>
            </a:lvl6pPr>
            <a:lvl7pPr marL="2057142" indent="0">
              <a:buNone/>
              <a:defRPr sz="1200" b="1"/>
            </a:lvl7pPr>
            <a:lvl8pPr marL="2400000" indent="0">
              <a:buNone/>
              <a:defRPr sz="1200" b="1"/>
            </a:lvl8pPr>
            <a:lvl9pPr marL="2742857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7" indent="0">
              <a:buNone/>
              <a:defRPr sz="1500" b="1"/>
            </a:lvl2pPr>
            <a:lvl3pPr marL="685714" indent="0">
              <a:buNone/>
              <a:defRPr sz="1400" b="1"/>
            </a:lvl3pPr>
            <a:lvl4pPr marL="1028572" indent="0">
              <a:buNone/>
              <a:defRPr sz="1200" b="1"/>
            </a:lvl4pPr>
            <a:lvl5pPr marL="1371429" indent="0">
              <a:buNone/>
              <a:defRPr sz="1200" b="1"/>
            </a:lvl5pPr>
            <a:lvl6pPr marL="1714285" indent="0">
              <a:buNone/>
              <a:defRPr sz="1200" b="1"/>
            </a:lvl6pPr>
            <a:lvl7pPr marL="2057142" indent="0">
              <a:buNone/>
              <a:defRPr sz="1200" b="1"/>
            </a:lvl7pPr>
            <a:lvl8pPr marL="2400000" indent="0">
              <a:buNone/>
              <a:defRPr sz="1200" b="1"/>
            </a:lvl8pPr>
            <a:lvl9pPr marL="2742857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1" y="1878807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8E10D-70E0-4E0F-81C3-2AA8DC642F16}" type="datetimeFigureOut">
              <a:rPr lang="ru-RU"/>
              <a:pPr>
                <a:defRPr/>
              </a:pPr>
              <a:t>17.10.2023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117C7-A736-4982-933C-0BBB75ECBE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302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179C0-1130-446B-8520-F4BE9B07763A}" type="datetimeFigureOut">
              <a:rPr lang="ru-RU"/>
              <a:pPr>
                <a:defRPr/>
              </a:pPr>
              <a:t>17.10.2023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7783A-E6F6-4F34-A71C-C68E53BB3A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016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88F03-5F62-42CA-94D9-399E72DAF7FB}" type="datetimeFigureOut">
              <a:rPr lang="ru-RU"/>
              <a:pPr>
                <a:defRPr/>
              </a:pPr>
              <a:t>17.10.2023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32308-F5B6-435C-8B75-D551A6F65E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823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57" indent="0">
              <a:buNone/>
              <a:defRPr sz="1100"/>
            </a:lvl2pPr>
            <a:lvl3pPr marL="685714" indent="0">
              <a:buNone/>
              <a:defRPr sz="900"/>
            </a:lvl3pPr>
            <a:lvl4pPr marL="1028572" indent="0">
              <a:buNone/>
              <a:defRPr sz="800"/>
            </a:lvl4pPr>
            <a:lvl5pPr marL="1371429" indent="0">
              <a:buNone/>
              <a:defRPr sz="800"/>
            </a:lvl5pPr>
            <a:lvl6pPr marL="1714285" indent="0">
              <a:buNone/>
              <a:defRPr sz="800"/>
            </a:lvl6pPr>
            <a:lvl7pPr marL="2057142" indent="0">
              <a:buNone/>
              <a:defRPr sz="800"/>
            </a:lvl7pPr>
            <a:lvl8pPr marL="2400000" indent="0">
              <a:buNone/>
              <a:defRPr sz="800"/>
            </a:lvl8pPr>
            <a:lvl9pPr marL="274285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9CFD2-6C26-4C58-AF99-C822D77B8630}" type="datetimeFigureOut">
              <a:rPr lang="ru-RU"/>
              <a:pPr>
                <a:defRPr/>
              </a:pPr>
              <a:t>17.10.2023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5D477-6B73-494F-AC8E-A327F401E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139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57" indent="0">
              <a:buNone/>
              <a:defRPr sz="2100"/>
            </a:lvl2pPr>
            <a:lvl3pPr marL="685714" indent="0">
              <a:buNone/>
              <a:defRPr sz="1800"/>
            </a:lvl3pPr>
            <a:lvl4pPr marL="1028572" indent="0">
              <a:buNone/>
              <a:defRPr sz="1500"/>
            </a:lvl4pPr>
            <a:lvl5pPr marL="1371429" indent="0">
              <a:buNone/>
              <a:defRPr sz="1500"/>
            </a:lvl5pPr>
            <a:lvl6pPr marL="1714285" indent="0">
              <a:buNone/>
              <a:defRPr sz="1500"/>
            </a:lvl6pPr>
            <a:lvl7pPr marL="2057142" indent="0">
              <a:buNone/>
              <a:defRPr sz="1500"/>
            </a:lvl7pPr>
            <a:lvl8pPr marL="2400000" indent="0">
              <a:buNone/>
              <a:defRPr sz="1500"/>
            </a:lvl8pPr>
            <a:lvl9pPr marL="2742857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57" indent="0">
              <a:buNone/>
              <a:defRPr sz="1100"/>
            </a:lvl2pPr>
            <a:lvl3pPr marL="685714" indent="0">
              <a:buNone/>
              <a:defRPr sz="900"/>
            </a:lvl3pPr>
            <a:lvl4pPr marL="1028572" indent="0">
              <a:buNone/>
              <a:defRPr sz="800"/>
            </a:lvl4pPr>
            <a:lvl5pPr marL="1371429" indent="0">
              <a:buNone/>
              <a:defRPr sz="800"/>
            </a:lvl5pPr>
            <a:lvl6pPr marL="1714285" indent="0">
              <a:buNone/>
              <a:defRPr sz="800"/>
            </a:lvl6pPr>
            <a:lvl7pPr marL="2057142" indent="0">
              <a:buNone/>
              <a:defRPr sz="800"/>
            </a:lvl7pPr>
            <a:lvl8pPr marL="2400000" indent="0">
              <a:buNone/>
              <a:defRPr sz="800"/>
            </a:lvl8pPr>
            <a:lvl9pPr marL="274285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ADF9A-A79A-450A-B6D0-8E935486DFD6}" type="datetimeFigureOut">
              <a:rPr lang="ru-RU"/>
              <a:pPr>
                <a:defRPr/>
              </a:pPr>
              <a:t>17.10.2023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85223-8F9E-4FBA-8208-5D09921C71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308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13000"/>
            <a:lum/>
          </a:blip>
          <a:srcRect/>
          <a:stretch>
            <a:fillRect t="13000" b="-8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274640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368427"/>
            <a:ext cx="7886700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5"/>
            <a:ext cx="2057400" cy="274637"/>
          </a:xfrm>
          <a:prstGeom prst="rect">
            <a:avLst/>
          </a:prstGeom>
        </p:spPr>
        <p:txBody>
          <a:bodyPr vert="horz" lIns="68573" tIns="34286" rIns="68573" bIns="3428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0C83B7-0E38-440E-BA15-F1DA18BD3BD7}" type="datetimeFigureOut">
              <a:rPr lang="ru-RU"/>
              <a:pPr>
                <a:defRPr/>
              </a:pPr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1" y="4767265"/>
            <a:ext cx="3086100" cy="274637"/>
          </a:xfrm>
          <a:prstGeom prst="rect">
            <a:avLst/>
          </a:prstGeom>
        </p:spPr>
        <p:txBody>
          <a:bodyPr vert="horz" lIns="68573" tIns="34286" rIns="68573" bIns="3428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 vert="horz" lIns="68573" tIns="34286" rIns="68573" bIns="34286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FEFBCD-A740-4A81-99E3-A7E2858073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71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71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71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71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71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143" algn="l" defTabSz="685714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287" algn="l" defTabSz="685714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429" algn="l" defTabSz="685714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571" algn="l" defTabSz="685714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29" indent="-171429" algn="l" defTabSz="685714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86" indent="-171429" algn="l" defTabSz="685714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142" indent="-171429" algn="l" defTabSz="685714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00" indent="-171429" algn="l" defTabSz="685714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58" indent="-171429" algn="l" defTabSz="685714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14" indent="-171429" algn="l" defTabSz="6857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72" indent="-171429" algn="l" defTabSz="6857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28" indent="-171429" algn="l" defTabSz="6857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85" indent="-171429" algn="l" defTabSz="6857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7" algn="l" defTabSz="6857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14" algn="l" defTabSz="6857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72" algn="l" defTabSz="6857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29" algn="l" defTabSz="6857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85" algn="l" defTabSz="6857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42" algn="l" defTabSz="6857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00" algn="l" defTabSz="6857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57" algn="l" defTabSz="6857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cid:image002.jpg@01D64979.C34CD070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1657351" y="1597820"/>
            <a:ext cx="5829300" cy="11025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1701" y="2914650"/>
            <a:ext cx="4800600" cy="13144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23332" b="10003"/>
          <a:stretch/>
        </p:blipFill>
        <p:spPr bwMode="auto">
          <a:xfrm>
            <a:off x="0" y="-34615"/>
            <a:ext cx="9144000" cy="5205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94779" y="1131228"/>
            <a:ext cx="8451330" cy="1938982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государственных инспекторов МТУ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Ространснадзора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 ПФО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 месяцев 2023 года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Госжелдорнадзор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5610" y="4688832"/>
            <a:ext cx="1674186" cy="31162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октябрь 20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BD6ECBD9-25F8-4AE5-8E46-B611DE412127}"/>
              </a:ext>
            </a:extLst>
          </p:cNvPr>
          <p:cNvSpPr txBox="1">
            <a:spLocks/>
          </p:cNvSpPr>
          <p:nvPr/>
        </p:nvSpPr>
        <p:spPr>
          <a:xfrm>
            <a:off x="4277716" y="3529942"/>
            <a:ext cx="4866284" cy="1103990"/>
          </a:xfrm>
          <a:prstGeom prst="rect">
            <a:avLst/>
          </a:prstGeom>
        </p:spPr>
        <p:txBody>
          <a:bodyPr vert="horz" lIns="91429" tIns="45715" rIns="91429" bIns="4571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e Light" panose="020B0402020203020203" pitchFamily="34" charset="-52"/>
              <a:ea typeface="+mj-ea"/>
              <a:cs typeface="+mj-cs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91A4B0D-5B82-48BC-A493-07C450FE28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/>
          <a:stretch/>
        </p:blipFill>
        <p:spPr>
          <a:xfrm>
            <a:off x="0" y="-1964"/>
            <a:ext cx="9144000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DD97050-976B-4ABA-BACD-E21CD330E8F3}"/>
              </a:ext>
            </a:extLst>
          </p:cNvPr>
          <p:cNvSpPr txBox="1"/>
          <p:nvPr/>
        </p:nvSpPr>
        <p:spPr>
          <a:xfrm>
            <a:off x="3645074" y="41924"/>
            <a:ext cx="5112847" cy="600154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r>
              <a:rPr lang="ru-RU" sz="1100" b="1" cap="all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</a:t>
            </a:r>
          </a:p>
        </p:txBody>
      </p:sp>
      <p:pic>
        <p:nvPicPr>
          <p:cNvPr id="20" name="Picture 3" descr="Герб ФС">
            <a:extLst>
              <a:ext uri="{FF2B5EF4-FFF2-40B4-BE49-F238E27FC236}">
                <a16:creationId xmlns:a16="http://schemas.microsoft.com/office/drawing/2014/main" id="{C5A43F04-8101-4CA1-8CBB-19C5F4426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414941" y="-34615"/>
            <a:ext cx="685964" cy="685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380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65766" y="4677985"/>
            <a:ext cx="2646294" cy="31162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91A4B0D-5B82-48BC-A493-07C450FE28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/>
          <a:stretch/>
        </p:blipFill>
        <p:spPr>
          <a:xfrm>
            <a:off x="2" y="0"/>
            <a:ext cx="9175617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D97050-976B-4ABA-BACD-E21CD330E8F3}"/>
              </a:ext>
            </a:extLst>
          </p:cNvPr>
          <p:cNvSpPr txBox="1"/>
          <p:nvPr/>
        </p:nvSpPr>
        <p:spPr>
          <a:xfrm>
            <a:off x="3788913" y="41923"/>
            <a:ext cx="4751576" cy="600154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r>
              <a:rPr lang="ru-RU" sz="1100" b="1" cap="all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</a:t>
            </a:r>
          </a:p>
        </p:txBody>
      </p:sp>
      <p:pic>
        <p:nvPicPr>
          <p:cNvPr id="14" name="Picture 3" descr="Герб ФС">
            <a:extLst>
              <a:ext uri="{FF2B5EF4-FFF2-40B4-BE49-F238E27FC236}">
                <a16:creationId xmlns:a16="http://schemas.microsoft.com/office/drawing/2014/main" id="{C5A43F04-8101-4CA1-8CBB-19C5F4426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414941" y="-34615"/>
            <a:ext cx="685964" cy="685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Текст 2">
            <a:extLst>
              <a:ext uri="{FF2B5EF4-FFF2-40B4-BE49-F238E27FC236}">
                <a16:creationId xmlns:a16="http://schemas.microsoft.com/office/drawing/2014/main" id="{BD6ECBD9-25F8-4AE5-8E46-B611DE412127}"/>
              </a:ext>
            </a:extLst>
          </p:cNvPr>
          <p:cNvSpPr txBox="1">
            <a:spLocks/>
          </p:cNvSpPr>
          <p:nvPr/>
        </p:nvSpPr>
        <p:spPr>
          <a:xfrm>
            <a:off x="4277716" y="3529942"/>
            <a:ext cx="4866284" cy="1103990"/>
          </a:xfrm>
          <a:prstGeom prst="rect">
            <a:avLst/>
          </a:prstGeom>
        </p:spPr>
        <p:txBody>
          <a:bodyPr vert="horz" lIns="91429" tIns="45715" rIns="91429" bIns="4571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e Light" panose="020B0402020203020203" pitchFamily="34" charset="-52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" y="689676"/>
            <a:ext cx="9144000" cy="284685"/>
          </a:xfrm>
          <a:prstGeom prst="rect">
            <a:avLst/>
          </a:prstGeom>
          <a:noFill/>
        </p:spPr>
        <p:txBody>
          <a:bodyPr lIns="68573" tIns="34286" rIns="68573" bIns="34286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685176" fontAlgn="auto">
              <a:spcBef>
                <a:spcPts val="0"/>
              </a:spcBef>
              <a:spcAft>
                <a:spcPts val="0"/>
              </a:spcAft>
            </a:pPr>
            <a:r>
              <a:rPr lang="ru-RU" b="1" spc="-1" dirty="0">
                <a:solidFill>
                  <a:srgbClr val="44546A">
                    <a:lumMod val="75000"/>
                  </a:srgbClr>
                </a:solidFill>
                <a:latin typeface="Verdana"/>
                <a:ea typeface="Verdana"/>
              </a:rPr>
              <a:t>ГОСУДАРСТВЕННЫЙ ЖЕЛЕЗНОДОРОЖНЫЙ НАДЗОР</a:t>
            </a:r>
            <a:endParaRPr lang="ru-RU" b="1" spc="-1" dirty="0">
              <a:solidFill>
                <a:srgbClr val="44546A">
                  <a:lumMod val="75000"/>
                </a:srgbClr>
              </a:solidFill>
              <a:latin typeface="XO Oriel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335208"/>
              </p:ext>
            </p:extLst>
          </p:nvPr>
        </p:nvGraphicFramePr>
        <p:xfrm>
          <a:off x="3" y="974361"/>
          <a:ext cx="9175616" cy="4092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6085">
                  <a:extLst>
                    <a:ext uri="{9D8B030D-6E8A-4147-A177-3AD203B41FA5}">
                      <a16:colId xmlns:a16="http://schemas.microsoft.com/office/drawing/2014/main" val="2764030850"/>
                    </a:ext>
                  </a:extLst>
                </a:gridCol>
                <a:gridCol w="1465545">
                  <a:extLst>
                    <a:ext uri="{9D8B030D-6E8A-4147-A177-3AD203B41FA5}">
                      <a16:colId xmlns:a16="http://schemas.microsoft.com/office/drawing/2014/main" val="2771773931"/>
                    </a:ext>
                  </a:extLst>
                </a:gridCol>
                <a:gridCol w="1146131">
                  <a:extLst>
                    <a:ext uri="{9D8B030D-6E8A-4147-A177-3AD203B41FA5}">
                      <a16:colId xmlns:a16="http://schemas.microsoft.com/office/drawing/2014/main" val="1316360465"/>
                    </a:ext>
                  </a:extLst>
                </a:gridCol>
                <a:gridCol w="1227855">
                  <a:extLst>
                    <a:ext uri="{9D8B030D-6E8A-4147-A177-3AD203B41FA5}">
                      <a16:colId xmlns:a16="http://schemas.microsoft.com/office/drawing/2014/main" val="186366573"/>
                    </a:ext>
                  </a:extLst>
                </a:gridCol>
              </a:tblGrid>
              <a:tr h="51155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 работы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Ед. изм.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 г.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714425"/>
                  </a:ext>
                </a:extLst>
              </a:tr>
              <a:tr h="511552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принятых запретных мер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401952"/>
                  </a:ext>
                </a:extLst>
              </a:tr>
              <a:tr h="511552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выданных предписаний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344457"/>
                  </a:ext>
                </a:extLst>
              </a:tr>
              <a:tr h="511552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устраненных нарушений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352926"/>
                  </a:ext>
                </a:extLst>
              </a:tr>
              <a:tr h="511552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устранения нарушений по Управлению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30,1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528889"/>
                  </a:ext>
                </a:extLst>
              </a:tr>
              <a:tr h="511552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исключенных из плана проверок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237170"/>
                  </a:ext>
                </a:extLst>
              </a:tr>
              <a:tr h="511552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документарных проверок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883935"/>
                  </a:ext>
                </a:extLst>
              </a:tr>
              <a:tr h="511552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проверках Транспортных прокуратур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9126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262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65766" y="4677985"/>
            <a:ext cx="2646294" cy="31162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91A4B0D-5B82-48BC-A493-07C450FE28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/>
          <a:stretch/>
        </p:blipFill>
        <p:spPr>
          <a:xfrm>
            <a:off x="2" y="0"/>
            <a:ext cx="9175617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D97050-976B-4ABA-BACD-E21CD330E8F3}"/>
              </a:ext>
            </a:extLst>
          </p:cNvPr>
          <p:cNvSpPr txBox="1"/>
          <p:nvPr/>
        </p:nvSpPr>
        <p:spPr>
          <a:xfrm>
            <a:off x="3788913" y="41923"/>
            <a:ext cx="4751576" cy="600154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r>
              <a:rPr lang="ru-RU" sz="1100" b="1" cap="all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</a:t>
            </a:r>
          </a:p>
        </p:txBody>
      </p:sp>
      <p:pic>
        <p:nvPicPr>
          <p:cNvPr id="14" name="Picture 3" descr="Герб ФС">
            <a:extLst>
              <a:ext uri="{FF2B5EF4-FFF2-40B4-BE49-F238E27FC236}">
                <a16:creationId xmlns:a16="http://schemas.microsoft.com/office/drawing/2014/main" id="{C5A43F04-8101-4CA1-8CBB-19C5F4426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414941" y="-34615"/>
            <a:ext cx="685964" cy="685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Текст 2">
            <a:extLst>
              <a:ext uri="{FF2B5EF4-FFF2-40B4-BE49-F238E27FC236}">
                <a16:creationId xmlns:a16="http://schemas.microsoft.com/office/drawing/2014/main" id="{BD6ECBD9-25F8-4AE5-8E46-B611DE412127}"/>
              </a:ext>
            </a:extLst>
          </p:cNvPr>
          <p:cNvSpPr txBox="1">
            <a:spLocks/>
          </p:cNvSpPr>
          <p:nvPr/>
        </p:nvSpPr>
        <p:spPr>
          <a:xfrm>
            <a:off x="4277716" y="3529942"/>
            <a:ext cx="4866284" cy="1103990"/>
          </a:xfrm>
          <a:prstGeom prst="rect">
            <a:avLst/>
          </a:prstGeom>
        </p:spPr>
        <p:txBody>
          <a:bodyPr vert="horz" lIns="91429" tIns="45715" rIns="91429" bIns="4571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e Light" panose="020B0402020203020203" pitchFamily="34" charset="-52"/>
              <a:ea typeface="+mj-ea"/>
              <a:cs typeface="+mj-cs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66029676"/>
              </p:ext>
            </p:extLst>
          </p:nvPr>
        </p:nvGraphicFramePr>
        <p:xfrm>
          <a:off x="75156" y="1368427"/>
          <a:ext cx="9068844" cy="3729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CustomShape 2"/>
          <p:cNvSpPr/>
          <p:nvPr/>
        </p:nvSpPr>
        <p:spPr>
          <a:xfrm>
            <a:off x="0" y="662814"/>
            <a:ext cx="9144000" cy="31528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8712" tIns="34175" rIns="68712" bIns="34175">
            <a:spAutoFit/>
          </a:bodyPr>
          <a:lstStyle/>
          <a:p>
            <a:pPr algn="ctr"/>
            <a:r>
              <a:rPr lang="ru-RU" sz="1600" b="1" spc="-1" dirty="0">
                <a:solidFill>
                  <a:schemeClr val="tx2">
                    <a:lumMod val="75000"/>
                  </a:schemeClr>
                </a:solidFill>
                <a:latin typeface="Verdana"/>
                <a:ea typeface="Verdana"/>
              </a:rPr>
              <a:t>ГОСУДАРСТВЕННЫЙ ЖЕЛЕЗНОДОРОЖНЫЙ НАДЗОР</a:t>
            </a:r>
          </a:p>
        </p:txBody>
      </p:sp>
      <p:sp>
        <p:nvSpPr>
          <p:cNvPr id="18" name="CustomShape 2"/>
          <p:cNvSpPr/>
          <p:nvPr/>
        </p:nvSpPr>
        <p:spPr>
          <a:xfrm>
            <a:off x="0" y="1020948"/>
            <a:ext cx="9710110" cy="25368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8712" tIns="34175" rIns="68712" bIns="34175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pc="-1" dirty="0">
                <a:solidFill>
                  <a:schemeClr val="tx2">
                    <a:lumMod val="75000"/>
                  </a:schemeClr>
                </a:solidFill>
                <a:latin typeface="Verdana"/>
                <a:ea typeface="Verdana"/>
              </a:rPr>
              <a:t>РЕЗУЛЬТАТЫ КОНТРОЛЬНО-НАДЗОРНОЙ ДЕЯТЕЛЬНОСТИ</a:t>
            </a:r>
            <a:endParaRPr lang="ru-RU" sz="1200" b="1" spc="-1" dirty="0">
              <a:solidFill>
                <a:schemeClr val="tx2">
                  <a:lumMod val="75000"/>
                </a:schemeClr>
              </a:solidFill>
              <a:latin typeface="XO Oriel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732D165-7D2D-4607-95A2-3DEAF5ED58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337" y="1368427"/>
            <a:ext cx="920663" cy="15626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10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65766" y="4677985"/>
            <a:ext cx="2646294" cy="31162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91A4B0D-5B82-48BC-A493-07C450FE28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/>
          <a:stretch/>
        </p:blipFill>
        <p:spPr>
          <a:xfrm>
            <a:off x="2" y="0"/>
            <a:ext cx="9175617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D97050-976B-4ABA-BACD-E21CD330E8F3}"/>
              </a:ext>
            </a:extLst>
          </p:cNvPr>
          <p:cNvSpPr txBox="1"/>
          <p:nvPr/>
        </p:nvSpPr>
        <p:spPr>
          <a:xfrm>
            <a:off x="3788913" y="41923"/>
            <a:ext cx="4751576" cy="600154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r>
              <a:rPr lang="ru-RU" sz="1100" b="1" cap="all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</a:t>
            </a:r>
          </a:p>
        </p:txBody>
      </p:sp>
      <p:pic>
        <p:nvPicPr>
          <p:cNvPr id="14" name="Picture 3" descr="Герб ФС">
            <a:extLst>
              <a:ext uri="{FF2B5EF4-FFF2-40B4-BE49-F238E27FC236}">
                <a16:creationId xmlns:a16="http://schemas.microsoft.com/office/drawing/2014/main" id="{C5A43F04-8101-4CA1-8CBB-19C5F4426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414941" y="-34615"/>
            <a:ext cx="685964" cy="685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Текст 2">
            <a:extLst>
              <a:ext uri="{FF2B5EF4-FFF2-40B4-BE49-F238E27FC236}">
                <a16:creationId xmlns:a16="http://schemas.microsoft.com/office/drawing/2014/main" id="{BD6ECBD9-25F8-4AE5-8E46-B611DE412127}"/>
              </a:ext>
            </a:extLst>
          </p:cNvPr>
          <p:cNvSpPr txBox="1">
            <a:spLocks/>
          </p:cNvSpPr>
          <p:nvPr/>
        </p:nvSpPr>
        <p:spPr>
          <a:xfrm>
            <a:off x="4277716" y="3529942"/>
            <a:ext cx="4866284" cy="1103990"/>
          </a:xfrm>
          <a:prstGeom prst="rect">
            <a:avLst/>
          </a:prstGeom>
        </p:spPr>
        <p:txBody>
          <a:bodyPr vert="horz" lIns="91429" tIns="45715" rIns="91429" bIns="4571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e Light" panose="020B0402020203020203" pitchFamily="34" charset="-52"/>
              <a:ea typeface="+mj-ea"/>
              <a:cs typeface="+mj-cs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691606253"/>
              </p:ext>
            </p:extLst>
          </p:nvPr>
        </p:nvGraphicFramePr>
        <p:xfrm>
          <a:off x="21548" y="1396652"/>
          <a:ext cx="9100904" cy="3592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CustomShape 2"/>
          <p:cNvSpPr/>
          <p:nvPr/>
        </p:nvSpPr>
        <p:spPr>
          <a:xfrm>
            <a:off x="0" y="662814"/>
            <a:ext cx="9144000" cy="31528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8712" tIns="34175" rIns="68712" bIns="34175">
            <a:spAutoFit/>
          </a:bodyPr>
          <a:lstStyle/>
          <a:p>
            <a:pPr algn="ctr"/>
            <a:r>
              <a:rPr lang="ru-RU" sz="1600" b="1" spc="-1" dirty="0">
                <a:solidFill>
                  <a:schemeClr val="tx2">
                    <a:lumMod val="75000"/>
                  </a:schemeClr>
                </a:solidFill>
                <a:latin typeface="Verdana"/>
                <a:ea typeface="Verdana"/>
              </a:rPr>
              <a:t>ГОСУДАРСТВЕННЫЙ ЖЕЛЕЗНОДОРОЖНЫЙ НАДЗОР</a:t>
            </a:r>
          </a:p>
        </p:txBody>
      </p:sp>
      <p:sp>
        <p:nvSpPr>
          <p:cNvPr id="18" name="CustomShape 2"/>
          <p:cNvSpPr/>
          <p:nvPr/>
        </p:nvSpPr>
        <p:spPr>
          <a:xfrm>
            <a:off x="0" y="1020948"/>
            <a:ext cx="9100904" cy="25368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8712" tIns="34175" rIns="68712" bIns="34175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chemeClr val="tx2">
                    <a:lumMod val="75000"/>
                  </a:schemeClr>
                </a:solidFill>
                <a:latin typeface="XO Oriel"/>
              </a:rPr>
              <a:t>КОЛИЧЕСТВО ПЛАНОВЫХ И ВНЕПЛАНОВЫХ КОНТРОЛЬНЫХ (НАДЗОРНЫХ) МЕРОПРИЯТИЙ</a:t>
            </a:r>
            <a:endParaRPr lang="ru-RU" sz="1200" b="1" spc="-1" dirty="0">
              <a:solidFill>
                <a:schemeClr val="tx2">
                  <a:lumMod val="75000"/>
                </a:schemeClr>
              </a:solidFill>
              <a:latin typeface="XO Oriel"/>
            </a:endParaRPr>
          </a:p>
        </p:txBody>
      </p:sp>
      <p:sp>
        <p:nvSpPr>
          <p:cNvPr id="19" name="CustomShape 2"/>
          <p:cNvSpPr/>
          <p:nvPr/>
        </p:nvSpPr>
        <p:spPr>
          <a:xfrm>
            <a:off x="41210" y="1396652"/>
            <a:ext cx="9093200" cy="20751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8712" tIns="34175" rIns="68712" bIns="34175">
            <a:spAutoFit/>
          </a:bodyPr>
          <a:lstStyle/>
          <a:p>
            <a:pPr algn="ctr"/>
            <a:r>
              <a:rPr lang="ru-RU" sz="900" b="1" spc="-1" dirty="0">
                <a:solidFill>
                  <a:srgbClr val="44546A">
                    <a:lumMod val="75000"/>
                  </a:srgbClr>
                </a:solidFill>
                <a:latin typeface="Verdana"/>
                <a:ea typeface="Verdana"/>
              </a:rPr>
              <a:t>Со взаимодействием с контролируемыми лицами</a:t>
            </a:r>
          </a:p>
        </p:txBody>
      </p:sp>
      <p:pic>
        <p:nvPicPr>
          <p:cNvPr id="16" name="Рисунок 1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" r="4903" b="-40"/>
          <a:stretch/>
        </p:blipFill>
        <p:spPr bwMode="auto">
          <a:xfrm>
            <a:off x="7095995" y="3350337"/>
            <a:ext cx="1954805" cy="12835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7230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65766" y="4677985"/>
            <a:ext cx="2646294" cy="31162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91A4B0D-5B82-48BC-A493-07C450FE28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/>
          <a:stretch/>
        </p:blipFill>
        <p:spPr>
          <a:xfrm>
            <a:off x="2" y="0"/>
            <a:ext cx="9175617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D97050-976B-4ABA-BACD-E21CD330E8F3}"/>
              </a:ext>
            </a:extLst>
          </p:cNvPr>
          <p:cNvSpPr txBox="1"/>
          <p:nvPr/>
        </p:nvSpPr>
        <p:spPr>
          <a:xfrm>
            <a:off x="3788913" y="41923"/>
            <a:ext cx="4751576" cy="600154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r>
              <a:rPr lang="ru-RU" sz="1100" b="1" cap="all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</a:t>
            </a:r>
          </a:p>
        </p:txBody>
      </p:sp>
      <p:pic>
        <p:nvPicPr>
          <p:cNvPr id="14" name="Picture 3" descr="Герб ФС">
            <a:extLst>
              <a:ext uri="{FF2B5EF4-FFF2-40B4-BE49-F238E27FC236}">
                <a16:creationId xmlns:a16="http://schemas.microsoft.com/office/drawing/2014/main" id="{C5A43F04-8101-4CA1-8CBB-19C5F4426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414941" y="-34615"/>
            <a:ext cx="685964" cy="685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Текст 2">
            <a:extLst>
              <a:ext uri="{FF2B5EF4-FFF2-40B4-BE49-F238E27FC236}">
                <a16:creationId xmlns:a16="http://schemas.microsoft.com/office/drawing/2014/main" id="{BD6ECBD9-25F8-4AE5-8E46-B611DE412127}"/>
              </a:ext>
            </a:extLst>
          </p:cNvPr>
          <p:cNvSpPr txBox="1">
            <a:spLocks/>
          </p:cNvSpPr>
          <p:nvPr/>
        </p:nvSpPr>
        <p:spPr>
          <a:xfrm>
            <a:off x="4277716" y="3529942"/>
            <a:ext cx="4866284" cy="1103990"/>
          </a:xfrm>
          <a:prstGeom prst="rect">
            <a:avLst/>
          </a:prstGeom>
        </p:spPr>
        <p:txBody>
          <a:bodyPr vert="horz" lIns="91429" tIns="45715" rIns="91429" bIns="4571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e Light" panose="020B0402020203020203" pitchFamily="34" charset="-52"/>
              <a:ea typeface="+mj-ea"/>
              <a:cs typeface="+mj-cs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685940336"/>
              </p:ext>
            </p:extLst>
          </p:nvPr>
        </p:nvGraphicFramePr>
        <p:xfrm>
          <a:off x="1" y="1409178"/>
          <a:ext cx="9100904" cy="3531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CustomShape 2"/>
          <p:cNvSpPr/>
          <p:nvPr/>
        </p:nvSpPr>
        <p:spPr>
          <a:xfrm>
            <a:off x="0" y="662814"/>
            <a:ext cx="9144000" cy="31528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8712" tIns="34175" rIns="68712" bIns="34175">
            <a:spAutoFit/>
          </a:bodyPr>
          <a:lstStyle/>
          <a:p>
            <a:pPr algn="ctr"/>
            <a:r>
              <a:rPr lang="ru-RU" sz="1600" b="1" spc="-1" dirty="0">
                <a:solidFill>
                  <a:schemeClr val="tx2">
                    <a:lumMod val="75000"/>
                  </a:schemeClr>
                </a:solidFill>
                <a:latin typeface="Verdana"/>
                <a:ea typeface="Verdana"/>
              </a:rPr>
              <a:t>ГОСУДАРСТВЕННЫЙ ЖЕЛЕЗНОДОРОЖНЫЙ НАДЗОР</a:t>
            </a:r>
          </a:p>
        </p:txBody>
      </p:sp>
      <p:sp>
        <p:nvSpPr>
          <p:cNvPr id="18" name="CustomShape 2"/>
          <p:cNvSpPr/>
          <p:nvPr/>
        </p:nvSpPr>
        <p:spPr>
          <a:xfrm>
            <a:off x="0" y="1020948"/>
            <a:ext cx="9144000" cy="25368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8712" tIns="34175" rIns="68712" bIns="34175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chemeClr val="tx2">
                    <a:lumMod val="75000"/>
                  </a:schemeClr>
                </a:solidFill>
                <a:latin typeface="Verdana"/>
                <a:ea typeface="Verdana"/>
              </a:rPr>
              <a:t>Проведено КНМ без взаимодействия с контролируемыми лицами</a:t>
            </a:r>
            <a:endParaRPr lang="ru-RU" sz="1200" b="1" spc="-1" dirty="0">
              <a:solidFill>
                <a:schemeClr val="tx2">
                  <a:lumMod val="75000"/>
                </a:schemeClr>
              </a:solidFill>
              <a:latin typeface="XO Oriel"/>
            </a:endParaRPr>
          </a:p>
        </p:txBody>
      </p:sp>
      <p:pic>
        <p:nvPicPr>
          <p:cNvPr id="10" name="Рисунок 9" descr="C:\Users\kiseleva_es\Documents\Мои документы\транспортная неделя 2022\НОвые фото\урал\IMG_20220512_090314.jpg">
            <a:extLst>
              <a:ext uri="{FF2B5EF4-FFF2-40B4-BE49-F238E27FC236}">
                <a16:creationId xmlns:a16="http://schemas.microsoft.com/office/drawing/2014/main" id="{38533004-D51A-405A-B293-7A140495F69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148" y="1409178"/>
            <a:ext cx="1763698" cy="11962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638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91A4B0D-5B82-48BC-A493-07C450FE28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/>
          <a:stretch/>
        </p:blipFill>
        <p:spPr>
          <a:xfrm>
            <a:off x="1" y="0"/>
            <a:ext cx="9144000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DD97050-976B-4ABA-BACD-E21CD330E8F3}"/>
              </a:ext>
            </a:extLst>
          </p:cNvPr>
          <p:cNvSpPr txBox="1"/>
          <p:nvPr/>
        </p:nvSpPr>
        <p:spPr>
          <a:xfrm>
            <a:off x="3791649" y="24282"/>
            <a:ext cx="4751576" cy="600154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r>
              <a:rPr lang="ru-RU" sz="1100" b="1" cap="all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</a:t>
            </a:r>
          </a:p>
        </p:txBody>
      </p:sp>
      <p:pic>
        <p:nvPicPr>
          <p:cNvPr id="24" name="Picture 3" descr="Герб ФС">
            <a:extLst>
              <a:ext uri="{FF2B5EF4-FFF2-40B4-BE49-F238E27FC236}">
                <a16:creationId xmlns:a16="http://schemas.microsoft.com/office/drawing/2014/main" id="{C5A43F04-8101-4CA1-8CBB-19C5F4426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414941" y="-34615"/>
            <a:ext cx="685964" cy="685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4" descr="2467011605782497@vla4-87a00c2d2b1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5632"/>
            <a:ext cx="9144000" cy="4397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814601504"/>
              </p:ext>
            </p:extLst>
          </p:nvPr>
        </p:nvGraphicFramePr>
        <p:xfrm>
          <a:off x="50800" y="1314163"/>
          <a:ext cx="9050105" cy="3689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CustomShape 2"/>
          <p:cNvSpPr/>
          <p:nvPr/>
        </p:nvSpPr>
        <p:spPr>
          <a:xfrm>
            <a:off x="0" y="662814"/>
            <a:ext cx="9144000" cy="31528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8712" tIns="34175" rIns="68712" bIns="34175">
            <a:spAutoFit/>
          </a:bodyPr>
          <a:lstStyle/>
          <a:p>
            <a:pPr algn="ctr"/>
            <a:r>
              <a:rPr lang="ru-RU" sz="1600" b="1" spc="-1" dirty="0">
                <a:solidFill>
                  <a:schemeClr val="tx2">
                    <a:lumMod val="75000"/>
                  </a:schemeClr>
                </a:solidFill>
                <a:latin typeface="Verdana"/>
                <a:ea typeface="Verdana"/>
              </a:rPr>
              <a:t>ГОСУДАРСТВЕННЫЙ ЖЕЛЕЗНОДОРОЖНЫЙ НАДЗОР</a:t>
            </a:r>
          </a:p>
        </p:txBody>
      </p:sp>
      <p:sp>
        <p:nvSpPr>
          <p:cNvPr id="27" name="CustomShape 2"/>
          <p:cNvSpPr/>
          <p:nvPr/>
        </p:nvSpPr>
        <p:spPr>
          <a:xfrm>
            <a:off x="50800" y="987747"/>
            <a:ext cx="9093200" cy="20751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8712" tIns="34175" rIns="68712" bIns="34175">
            <a:spAutoFit/>
          </a:bodyPr>
          <a:lstStyle/>
          <a:p>
            <a:pPr algn="ctr"/>
            <a:r>
              <a:rPr lang="ru-RU" sz="900" b="1" spc="-1" dirty="0" smtClean="0">
                <a:solidFill>
                  <a:srgbClr val="44546A">
                    <a:lumMod val="75000"/>
                  </a:srgbClr>
                </a:solidFill>
                <a:latin typeface="Verdana"/>
                <a:ea typeface="Verdana"/>
              </a:rPr>
              <a:t>РЕЗУЛЬТАТЫ ВЫЕЗДНЫХ ОБСЛЕДОВАНИЙ</a:t>
            </a:r>
            <a:endParaRPr lang="ru-RU" sz="900" b="1" spc="-1" dirty="0">
              <a:solidFill>
                <a:srgbClr val="44546A">
                  <a:lumMod val="75000"/>
                </a:srgbClr>
              </a:solidFill>
              <a:latin typeface="XO Oriel"/>
            </a:endParaRPr>
          </a:p>
        </p:txBody>
      </p:sp>
      <p:sp>
        <p:nvSpPr>
          <p:cNvPr id="9" name="Блок-схема: узел 8">
            <a:extLst>
              <a:ext uri="{FF2B5EF4-FFF2-40B4-BE49-F238E27FC236}">
                <a16:creationId xmlns:a16="http://schemas.microsoft.com/office/drawing/2014/main" id="{4A75B590-6C82-4778-AE28-9F0EB413D9F8}"/>
              </a:ext>
            </a:extLst>
          </p:cNvPr>
          <p:cNvSpPr/>
          <p:nvPr/>
        </p:nvSpPr>
        <p:spPr>
          <a:xfrm>
            <a:off x="223991" y="3647380"/>
            <a:ext cx="809405" cy="469629"/>
          </a:xfrm>
          <a:prstGeom prst="flowChartConnector">
            <a:avLst/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lIns="91373" tIns="45687" rIns="91373" bIns="45687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700" b="1" kern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3990" y="3774472"/>
            <a:ext cx="91587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800" b="1" dirty="0" smtClean="0">
                <a:solidFill>
                  <a:schemeClr val="tx2"/>
                </a:solidFill>
              </a:rPr>
              <a:t>Рост в 2,2 раза</a:t>
            </a:r>
            <a:endParaRPr lang="ru-RU" altLang="ru-RU" sz="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24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91A4B0D-5B82-48BC-A493-07C450FE28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/>
          <a:stretch/>
        </p:blipFill>
        <p:spPr>
          <a:xfrm>
            <a:off x="1" y="0"/>
            <a:ext cx="9144000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DD97050-976B-4ABA-BACD-E21CD330E8F3}"/>
              </a:ext>
            </a:extLst>
          </p:cNvPr>
          <p:cNvSpPr txBox="1"/>
          <p:nvPr/>
        </p:nvSpPr>
        <p:spPr>
          <a:xfrm>
            <a:off x="3791649" y="24282"/>
            <a:ext cx="4751576" cy="600154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r>
              <a:rPr lang="ru-RU" sz="1100" b="1" cap="all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</a:t>
            </a:r>
          </a:p>
        </p:txBody>
      </p:sp>
      <p:pic>
        <p:nvPicPr>
          <p:cNvPr id="24" name="Picture 3" descr="Герб ФС">
            <a:extLst>
              <a:ext uri="{FF2B5EF4-FFF2-40B4-BE49-F238E27FC236}">
                <a16:creationId xmlns:a16="http://schemas.microsoft.com/office/drawing/2014/main" id="{C5A43F04-8101-4CA1-8CBB-19C5F4426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414941" y="-34615"/>
            <a:ext cx="685964" cy="685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4" descr="2467011605782497@vla4-87a00c2d2b1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5632"/>
            <a:ext cx="9144000" cy="44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4194134814"/>
              </p:ext>
            </p:extLst>
          </p:nvPr>
        </p:nvGraphicFramePr>
        <p:xfrm>
          <a:off x="50800" y="1314163"/>
          <a:ext cx="8810679" cy="3689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CustomShape 2"/>
          <p:cNvSpPr/>
          <p:nvPr/>
        </p:nvSpPr>
        <p:spPr>
          <a:xfrm>
            <a:off x="0" y="662814"/>
            <a:ext cx="9144000" cy="31528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8712" tIns="34175" rIns="68712" bIns="34175">
            <a:spAutoFit/>
          </a:bodyPr>
          <a:lstStyle/>
          <a:p>
            <a:pPr algn="ctr"/>
            <a:r>
              <a:rPr lang="ru-RU" sz="1600" b="1" spc="-1" dirty="0">
                <a:solidFill>
                  <a:schemeClr val="tx2">
                    <a:lumMod val="75000"/>
                  </a:schemeClr>
                </a:solidFill>
                <a:latin typeface="Verdana"/>
                <a:ea typeface="Verdana"/>
              </a:rPr>
              <a:t>ГОСУДАРСТВЕННЫЙ ЖЕЛЕЗНОДОРОЖНЫЙ НАДЗОР</a:t>
            </a:r>
          </a:p>
        </p:txBody>
      </p:sp>
      <p:sp>
        <p:nvSpPr>
          <p:cNvPr id="27" name="CustomShape 2"/>
          <p:cNvSpPr/>
          <p:nvPr/>
        </p:nvSpPr>
        <p:spPr>
          <a:xfrm>
            <a:off x="50800" y="987747"/>
            <a:ext cx="9093200" cy="20751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8712" tIns="34175" rIns="68712" bIns="34175">
            <a:spAutoFit/>
          </a:bodyPr>
          <a:lstStyle/>
          <a:p>
            <a:pPr algn="ctr"/>
            <a:r>
              <a:rPr lang="ru-RU" sz="900" b="1" spc="-1" dirty="0">
                <a:solidFill>
                  <a:srgbClr val="44546A">
                    <a:lumMod val="75000"/>
                  </a:srgbClr>
                </a:solidFill>
                <a:latin typeface="Verdana"/>
                <a:ea typeface="Verdana"/>
              </a:rPr>
              <a:t>  </a:t>
            </a:r>
            <a:r>
              <a:rPr lang="ru-RU" sz="900" b="1" spc="-1" dirty="0" smtClean="0">
                <a:solidFill>
                  <a:srgbClr val="44546A">
                    <a:lumMod val="75000"/>
                  </a:srgbClr>
                </a:solidFill>
                <a:latin typeface="Verdana"/>
                <a:ea typeface="Verdana"/>
              </a:rPr>
              <a:t>РЕЗУЛЬТАТЫ ПРОФИЛАКТИЧЕСКИХ МЕРОПРИЯТИЙ</a:t>
            </a:r>
            <a:endParaRPr lang="ru-RU" sz="900" b="1" spc="-1" dirty="0">
              <a:solidFill>
                <a:srgbClr val="44546A">
                  <a:lumMod val="75000"/>
                </a:srgbClr>
              </a:solidFill>
              <a:latin typeface="XO Oriel"/>
            </a:endParaRPr>
          </a:p>
        </p:txBody>
      </p:sp>
    </p:spTree>
    <p:extLst>
      <p:ext uri="{BB962C8B-B14F-4D97-AF65-F5344CB8AC3E}">
        <p14:creationId xmlns:p14="http://schemas.microsoft.com/office/powerpoint/2010/main" val="32841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65766" y="4677985"/>
            <a:ext cx="2646294" cy="31162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91A4B0D-5B82-48BC-A493-07C450FE28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/>
          <a:stretch/>
        </p:blipFill>
        <p:spPr>
          <a:xfrm>
            <a:off x="2" y="0"/>
            <a:ext cx="9175617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D97050-976B-4ABA-BACD-E21CD330E8F3}"/>
              </a:ext>
            </a:extLst>
          </p:cNvPr>
          <p:cNvSpPr txBox="1"/>
          <p:nvPr/>
        </p:nvSpPr>
        <p:spPr>
          <a:xfrm>
            <a:off x="3788913" y="41923"/>
            <a:ext cx="4751576" cy="600154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r>
              <a:rPr lang="ru-RU" sz="1100" b="1" cap="all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</a:t>
            </a:r>
          </a:p>
        </p:txBody>
      </p:sp>
      <p:pic>
        <p:nvPicPr>
          <p:cNvPr id="14" name="Picture 3" descr="Герб ФС">
            <a:extLst>
              <a:ext uri="{FF2B5EF4-FFF2-40B4-BE49-F238E27FC236}">
                <a16:creationId xmlns:a16="http://schemas.microsoft.com/office/drawing/2014/main" id="{C5A43F04-8101-4CA1-8CBB-19C5F4426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414941" y="-34615"/>
            <a:ext cx="685964" cy="685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Текст 2">
            <a:extLst>
              <a:ext uri="{FF2B5EF4-FFF2-40B4-BE49-F238E27FC236}">
                <a16:creationId xmlns:a16="http://schemas.microsoft.com/office/drawing/2014/main" id="{BD6ECBD9-25F8-4AE5-8E46-B611DE412127}"/>
              </a:ext>
            </a:extLst>
          </p:cNvPr>
          <p:cNvSpPr txBox="1">
            <a:spLocks/>
          </p:cNvSpPr>
          <p:nvPr/>
        </p:nvSpPr>
        <p:spPr>
          <a:xfrm>
            <a:off x="4277716" y="3529942"/>
            <a:ext cx="4866284" cy="1103990"/>
          </a:xfrm>
          <a:prstGeom prst="rect">
            <a:avLst/>
          </a:prstGeom>
        </p:spPr>
        <p:txBody>
          <a:bodyPr vert="horz" lIns="91429" tIns="45715" rIns="91429" bIns="4571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e Light" panose="020B0402020203020203" pitchFamily="34" charset="-52"/>
              <a:ea typeface="+mj-ea"/>
              <a:cs typeface="+mj-cs"/>
            </a:endParaRPr>
          </a:p>
        </p:txBody>
      </p:sp>
      <p:sp>
        <p:nvSpPr>
          <p:cNvPr id="11" name="CustomShape 2"/>
          <p:cNvSpPr/>
          <p:nvPr/>
        </p:nvSpPr>
        <p:spPr>
          <a:xfrm>
            <a:off x="31619" y="684000"/>
            <a:ext cx="9144000" cy="49990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8712" tIns="34175" rIns="68712" bIns="34175">
            <a:spAutoFit/>
          </a:bodyPr>
          <a:lstStyle/>
          <a:p>
            <a:pPr algn="ctr"/>
            <a:r>
              <a:rPr lang="ru-RU" altLang="ru-RU" sz="14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ВЫДАЧА СВИДЕТЕЛЬСТВА НА ПРАВО УПРАВЛЕНИЯ ЖЕЛЕЗНОДОРОЖНЫМ ПОДВИЖНЫМ СОСТАВОМ </a:t>
            </a:r>
          </a:p>
        </p:txBody>
      </p:sp>
      <p:pic>
        <p:nvPicPr>
          <p:cNvPr id="17" name="Рисунок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9"/>
          <a:stretch/>
        </p:blipFill>
        <p:spPr bwMode="auto">
          <a:xfrm>
            <a:off x="66609" y="1560751"/>
            <a:ext cx="2439661" cy="1522181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69"/>
          <a:stretch/>
        </p:blipFill>
        <p:spPr bwMode="auto">
          <a:xfrm>
            <a:off x="66609" y="3247410"/>
            <a:ext cx="2439661" cy="165239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 descr="C:\Users\kiseleva_es\AppData\Local\Microsoft\Windows\INetCache\Content.Word\IMG-3d1e148581a112263bdee5c8002f678a-V.JPG">
            <a:extLst>
              <a:ext uri="{FF2B5EF4-FFF2-40B4-BE49-F238E27FC236}">
                <a16:creationId xmlns:a16="http://schemas.microsoft.com/office/drawing/2014/main" id="{491280E6-B7F6-4C47-9138-6568D772D8F7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16"/>
          <a:stretch/>
        </p:blipFill>
        <p:spPr bwMode="auto">
          <a:xfrm>
            <a:off x="2596456" y="1560751"/>
            <a:ext cx="2292192" cy="152218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151233A-C278-4800-B49D-E98FFB2A54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6456" y="3248441"/>
            <a:ext cx="2292192" cy="16513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97945"/>
              </p:ext>
            </p:extLst>
          </p:nvPr>
        </p:nvGraphicFramePr>
        <p:xfrm>
          <a:off x="4978834" y="1533797"/>
          <a:ext cx="4122071" cy="3393401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963865">
                  <a:extLst>
                    <a:ext uri="{9D8B030D-6E8A-4147-A177-3AD203B41FA5}">
                      <a16:colId xmlns:a16="http://schemas.microsoft.com/office/drawing/2014/main" val="552512113"/>
                    </a:ext>
                  </a:extLst>
                </a:gridCol>
                <a:gridCol w="1094445">
                  <a:extLst>
                    <a:ext uri="{9D8B030D-6E8A-4147-A177-3AD203B41FA5}">
                      <a16:colId xmlns:a16="http://schemas.microsoft.com/office/drawing/2014/main" val="1532631945"/>
                    </a:ext>
                  </a:extLst>
                </a:gridCol>
                <a:gridCol w="1063761">
                  <a:extLst>
                    <a:ext uri="{9D8B030D-6E8A-4147-A177-3AD203B41FA5}">
                      <a16:colId xmlns:a16="http://schemas.microsoft.com/office/drawing/2014/main" val="454679905"/>
                    </a:ext>
                  </a:extLst>
                </a:gridCol>
              </a:tblGrid>
              <a:tr h="636407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мес. 2022 г.</a:t>
                      </a:r>
                      <a:endParaRPr lang="ru-RU" sz="11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мес. 2023 г. </a:t>
                      </a:r>
                      <a:endParaRPr lang="ru-RU" sz="11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8348789"/>
                  </a:ext>
                </a:extLst>
              </a:tr>
              <a:tr h="358999">
                <a:tc>
                  <a:txBody>
                    <a:bodyPr/>
                    <a:lstStyle/>
                    <a:p>
                      <a:pPr marL="0" marR="0" lvl="0" indent="18034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Количество комиссий</a:t>
                      </a:r>
                      <a:endParaRPr lang="ru-RU" sz="105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  <a:endParaRPr lang="ru-RU" sz="14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45</a:t>
                      </a:r>
                      <a:endParaRPr lang="ru-RU" sz="14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2884198934"/>
                  </a:ext>
                </a:extLst>
              </a:tr>
              <a:tr h="424271">
                <a:tc>
                  <a:txBody>
                    <a:bodyPr/>
                    <a:lstStyle/>
                    <a:p>
                      <a:pPr marL="0" marR="0" lvl="0" indent="18034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Количество претендентов</a:t>
                      </a:r>
                      <a:endParaRPr lang="ru-RU" sz="105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488</a:t>
                      </a:r>
                      <a:endParaRPr lang="ru-RU" sz="14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834</a:t>
                      </a:r>
                      <a:endParaRPr lang="ru-RU" sz="14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3173356687"/>
                  </a:ext>
                </a:extLst>
              </a:tr>
              <a:tr h="538497">
                <a:tc>
                  <a:txBody>
                    <a:bodyPr/>
                    <a:lstStyle/>
                    <a:p>
                      <a:pPr marL="0" marR="0" lvl="0" indent="18034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Количество выданных свидетельств</a:t>
                      </a:r>
                      <a:endParaRPr lang="ru-RU" sz="105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336</a:t>
                      </a:r>
                      <a:endParaRPr lang="ru-RU" sz="14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533</a:t>
                      </a:r>
                      <a:endParaRPr lang="ru-RU" sz="14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244030459"/>
                  </a:ext>
                </a:extLst>
              </a:tr>
              <a:tr h="400511">
                <a:tc>
                  <a:txBody>
                    <a:bodyPr/>
                    <a:lstStyle/>
                    <a:p>
                      <a:pPr lvl="0"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Количество не сдавших экзамен 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кандидатов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101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158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4255033634"/>
                  </a:ext>
                </a:extLst>
              </a:tr>
              <a:tr h="400511">
                <a:tc>
                  <a:txBody>
                    <a:bodyPr/>
                    <a:lstStyle/>
                    <a:p>
                      <a:pPr marL="0" lvl="0" indent="18034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не явившихся кандидатов 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135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6808">
                <a:tc>
                  <a:txBody>
                    <a:bodyPr/>
                    <a:lstStyle/>
                    <a:p>
                      <a:pPr marL="0" lvl="0" indent="18034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Отношение количества не сдавших к общему количеству кандидатов, %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20,7%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18,9%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84178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321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91A4B0D-5B82-48BC-A493-07C450FE28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/>
          <a:stretch/>
        </p:blipFill>
        <p:spPr>
          <a:xfrm>
            <a:off x="1" y="0"/>
            <a:ext cx="9144000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DD97050-976B-4ABA-BACD-E21CD330E8F3}"/>
              </a:ext>
            </a:extLst>
          </p:cNvPr>
          <p:cNvSpPr txBox="1"/>
          <p:nvPr/>
        </p:nvSpPr>
        <p:spPr>
          <a:xfrm>
            <a:off x="3791649" y="24282"/>
            <a:ext cx="4751576" cy="600154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r>
              <a:rPr lang="ru-RU" sz="1100" b="1" cap="all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</a:t>
            </a:r>
          </a:p>
        </p:txBody>
      </p:sp>
      <p:pic>
        <p:nvPicPr>
          <p:cNvPr id="24" name="Picture 3" descr="Герб ФС">
            <a:extLst>
              <a:ext uri="{FF2B5EF4-FFF2-40B4-BE49-F238E27FC236}">
                <a16:creationId xmlns:a16="http://schemas.microsoft.com/office/drawing/2014/main" id="{C5A43F04-8101-4CA1-8CBB-19C5F4426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414941" y="-34615"/>
            <a:ext cx="685964" cy="685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CustomShape 2"/>
          <p:cNvSpPr/>
          <p:nvPr/>
        </p:nvSpPr>
        <p:spPr>
          <a:xfrm>
            <a:off x="0" y="662814"/>
            <a:ext cx="9144000" cy="31528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8712" tIns="34175" rIns="68712" bIns="34175">
            <a:spAutoFit/>
          </a:bodyPr>
          <a:lstStyle/>
          <a:p>
            <a:pPr algn="ctr"/>
            <a:r>
              <a:rPr lang="ru-RU" sz="1600" b="1" spc="-1" dirty="0">
                <a:solidFill>
                  <a:schemeClr val="tx2">
                    <a:lumMod val="75000"/>
                  </a:schemeClr>
                </a:solidFill>
                <a:latin typeface="Verdana"/>
                <a:ea typeface="Verdana"/>
              </a:rPr>
              <a:t>ГОСУДАРСТВЕННЫЙ ЖЕЛЕЗНОДОРОЖНЫЙ НАДЗОР</a:t>
            </a:r>
          </a:p>
        </p:txBody>
      </p:sp>
      <p:sp>
        <p:nvSpPr>
          <p:cNvPr id="27" name="CustomShape 2"/>
          <p:cNvSpPr/>
          <p:nvPr/>
        </p:nvSpPr>
        <p:spPr>
          <a:xfrm>
            <a:off x="50800" y="987747"/>
            <a:ext cx="9093200" cy="34601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8712" tIns="34175" rIns="68712" bIns="34175">
            <a:spAutoFit/>
          </a:bodyPr>
          <a:lstStyle/>
          <a:p>
            <a:pPr algn="ctr"/>
            <a:r>
              <a:rPr lang="ru-RU" sz="900" b="1" spc="-1" dirty="0" smtClean="0">
                <a:solidFill>
                  <a:srgbClr val="44546A">
                    <a:lumMod val="75000"/>
                  </a:srgbClr>
                </a:solidFill>
                <a:latin typeface="Verdana"/>
                <a:ea typeface="Verdana"/>
              </a:rPr>
              <a:t>Анализ объектов контроля (производственные объекты и подвижной состав) по отделам на одного государственного инспектора </a:t>
            </a:r>
          </a:p>
          <a:p>
            <a:pPr algn="ctr"/>
            <a:r>
              <a:rPr lang="ru-RU" sz="900" b="1" spc="-1" dirty="0" smtClean="0">
                <a:solidFill>
                  <a:srgbClr val="44546A">
                    <a:lumMod val="75000"/>
                  </a:srgbClr>
                </a:solidFill>
                <a:latin typeface="Verdana"/>
                <a:ea typeface="Verdana"/>
              </a:rPr>
              <a:t>9 месяцев 2023 года </a:t>
            </a:r>
            <a:endParaRPr lang="ru-RU" sz="900" b="1" spc="-1" dirty="0">
              <a:solidFill>
                <a:srgbClr val="44546A">
                  <a:lumMod val="75000"/>
                </a:srgbClr>
              </a:solidFill>
              <a:latin typeface="XO Oriel"/>
            </a:endParaRPr>
          </a:p>
        </p:txBody>
      </p:sp>
      <p:graphicFrame>
        <p:nvGraphicFramePr>
          <p:cNvPr id="9" name="Объект 1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23454083"/>
              </p:ext>
            </p:extLst>
          </p:nvPr>
        </p:nvGraphicFramePr>
        <p:xfrm>
          <a:off x="534988" y="1262063"/>
          <a:ext cx="8070850" cy="358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" name="Лист" r:id="rId5" imgW="9363078" imgH="4162320" progId="Excel.Sheet.8">
                  <p:embed/>
                </p:oleObj>
              </mc:Choice>
              <mc:Fallback>
                <p:oleObj name="Лист" r:id="rId5" imgW="9363078" imgH="4162320" progId="Excel.Sheet.8">
                  <p:embed/>
                  <p:pic>
                    <p:nvPicPr>
                      <p:cNvPr id="39939" name="Объект 1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1262063"/>
                        <a:ext cx="8070850" cy="35877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921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91A4B0D-5B82-48BC-A493-07C450FE28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/>
          <a:stretch/>
        </p:blipFill>
        <p:spPr>
          <a:xfrm>
            <a:off x="1" y="0"/>
            <a:ext cx="9144000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DD97050-976B-4ABA-BACD-E21CD330E8F3}"/>
              </a:ext>
            </a:extLst>
          </p:cNvPr>
          <p:cNvSpPr txBox="1"/>
          <p:nvPr/>
        </p:nvSpPr>
        <p:spPr>
          <a:xfrm>
            <a:off x="3791649" y="24282"/>
            <a:ext cx="4751576" cy="600154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r>
              <a:rPr lang="ru-RU" sz="1100" b="1" cap="all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</a:t>
            </a:r>
          </a:p>
        </p:txBody>
      </p:sp>
      <p:pic>
        <p:nvPicPr>
          <p:cNvPr id="24" name="Picture 3" descr="Герб ФС">
            <a:extLst>
              <a:ext uri="{FF2B5EF4-FFF2-40B4-BE49-F238E27FC236}">
                <a16:creationId xmlns:a16="http://schemas.microsoft.com/office/drawing/2014/main" id="{C5A43F04-8101-4CA1-8CBB-19C5F4426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414941" y="-34615"/>
            <a:ext cx="685964" cy="685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CustomShape 2"/>
          <p:cNvSpPr/>
          <p:nvPr/>
        </p:nvSpPr>
        <p:spPr>
          <a:xfrm>
            <a:off x="0" y="662814"/>
            <a:ext cx="9144000" cy="31528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8712" tIns="34175" rIns="68712" bIns="34175">
            <a:spAutoFit/>
          </a:bodyPr>
          <a:lstStyle/>
          <a:p>
            <a:pPr algn="ctr"/>
            <a:r>
              <a:rPr lang="ru-RU" sz="1600" b="1" spc="-1" dirty="0">
                <a:solidFill>
                  <a:schemeClr val="tx2">
                    <a:lumMod val="75000"/>
                  </a:schemeClr>
                </a:solidFill>
                <a:latin typeface="Verdana"/>
                <a:ea typeface="Verdana"/>
              </a:rPr>
              <a:t>ГОСУДАРСТВЕННЫЙ ЖЕЛЕЗНОДОРОЖНЫЙ НАДЗОР</a:t>
            </a:r>
          </a:p>
        </p:txBody>
      </p:sp>
      <p:sp>
        <p:nvSpPr>
          <p:cNvPr id="27" name="CustomShape 2"/>
          <p:cNvSpPr/>
          <p:nvPr/>
        </p:nvSpPr>
        <p:spPr>
          <a:xfrm>
            <a:off x="50800" y="987747"/>
            <a:ext cx="9093200" cy="20751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8712" tIns="34175" rIns="68712" bIns="34175">
            <a:spAutoFit/>
          </a:bodyPr>
          <a:lstStyle/>
          <a:p>
            <a:pPr algn="ctr"/>
            <a:r>
              <a:rPr lang="ru-RU" sz="900" b="1" spc="-1" dirty="0" smtClean="0">
                <a:solidFill>
                  <a:srgbClr val="44546A">
                    <a:lumMod val="75000"/>
                  </a:srgbClr>
                </a:solidFill>
                <a:latin typeface="Verdana"/>
                <a:ea typeface="Verdana"/>
              </a:rPr>
              <a:t>Анализ профилактических мероприятий по отделам на одного государственного инспектора 9 месяцев 2023 года </a:t>
            </a:r>
            <a:endParaRPr lang="ru-RU" sz="900" b="1" spc="-1" dirty="0">
              <a:solidFill>
                <a:srgbClr val="44546A">
                  <a:lumMod val="75000"/>
                </a:srgbClr>
              </a:solidFill>
              <a:latin typeface="XO Oriel"/>
            </a:endParaRPr>
          </a:p>
        </p:txBody>
      </p:sp>
      <p:graphicFrame>
        <p:nvGraphicFramePr>
          <p:cNvPr id="9" name="Объект 1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22530274"/>
              </p:ext>
            </p:extLst>
          </p:nvPr>
        </p:nvGraphicFramePr>
        <p:xfrm>
          <a:off x="312738" y="1350963"/>
          <a:ext cx="8516937" cy="340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" name="Лист" r:id="rId5" imgW="9372532" imgH="3752730" progId="Excel.Sheet.8">
                  <p:embed/>
                </p:oleObj>
              </mc:Choice>
              <mc:Fallback>
                <p:oleObj name="Лист" r:id="rId5" imgW="9372532" imgH="3752730" progId="Excel.Sheet.8">
                  <p:embed/>
                  <p:pic>
                    <p:nvPicPr>
                      <p:cNvPr id="9" name="Объект 1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738" y="1350963"/>
                        <a:ext cx="8516937" cy="34099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510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91A4B0D-5B82-48BC-A493-07C450FE28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/>
          <a:stretch/>
        </p:blipFill>
        <p:spPr>
          <a:xfrm>
            <a:off x="1" y="0"/>
            <a:ext cx="9144000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DD97050-976B-4ABA-BACD-E21CD330E8F3}"/>
              </a:ext>
            </a:extLst>
          </p:cNvPr>
          <p:cNvSpPr txBox="1"/>
          <p:nvPr/>
        </p:nvSpPr>
        <p:spPr>
          <a:xfrm>
            <a:off x="3791649" y="24282"/>
            <a:ext cx="4751576" cy="600154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r>
              <a:rPr lang="ru-RU" sz="1100" b="1" cap="all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</a:t>
            </a:r>
          </a:p>
        </p:txBody>
      </p:sp>
      <p:pic>
        <p:nvPicPr>
          <p:cNvPr id="24" name="Picture 3" descr="Герб ФС">
            <a:extLst>
              <a:ext uri="{FF2B5EF4-FFF2-40B4-BE49-F238E27FC236}">
                <a16:creationId xmlns:a16="http://schemas.microsoft.com/office/drawing/2014/main" id="{C5A43F04-8101-4CA1-8CBB-19C5F4426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414941" y="-34615"/>
            <a:ext cx="685964" cy="685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CustomShape 2"/>
          <p:cNvSpPr/>
          <p:nvPr/>
        </p:nvSpPr>
        <p:spPr>
          <a:xfrm>
            <a:off x="0" y="662814"/>
            <a:ext cx="9144000" cy="31528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8712" tIns="34175" rIns="68712" bIns="34175">
            <a:spAutoFit/>
          </a:bodyPr>
          <a:lstStyle/>
          <a:p>
            <a:pPr algn="ctr"/>
            <a:r>
              <a:rPr lang="ru-RU" sz="1600" b="1" spc="-1" dirty="0">
                <a:solidFill>
                  <a:schemeClr val="tx2">
                    <a:lumMod val="75000"/>
                  </a:schemeClr>
                </a:solidFill>
                <a:latin typeface="Verdana"/>
                <a:ea typeface="Verdana"/>
              </a:rPr>
              <a:t>ГОСУДАРСТВЕННЫЙ ЖЕЛЕЗНОДОРОЖНЫЙ НАДЗОР</a:t>
            </a:r>
          </a:p>
        </p:txBody>
      </p:sp>
      <p:sp>
        <p:nvSpPr>
          <p:cNvPr id="27" name="CustomShape 2"/>
          <p:cNvSpPr/>
          <p:nvPr/>
        </p:nvSpPr>
        <p:spPr>
          <a:xfrm>
            <a:off x="50800" y="987747"/>
            <a:ext cx="9093200" cy="20751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8712" tIns="34175" rIns="68712" bIns="34175">
            <a:spAutoFit/>
          </a:bodyPr>
          <a:lstStyle/>
          <a:p>
            <a:pPr algn="ctr"/>
            <a:r>
              <a:rPr lang="ru-RU" sz="900" b="1" spc="-1" dirty="0" smtClean="0">
                <a:solidFill>
                  <a:srgbClr val="44546A">
                    <a:lumMod val="75000"/>
                  </a:srgbClr>
                </a:solidFill>
                <a:latin typeface="Verdana"/>
                <a:ea typeface="Verdana"/>
              </a:rPr>
              <a:t>Анализ выданных предостережений по отделам </a:t>
            </a:r>
            <a:r>
              <a:rPr lang="ru-RU" sz="900" b="1" spc="-1" dirty="0">
                <a:solidFill>
                  <a:srgbClr val="44546A">
                    <a:lumMod val="75000"/>
                  </a:srgbClr>
                </a:solidFill>
                <a:latin typeface="Verdana"/>
                <a:ea typeface="Verdana"/>
              </a:rPr>
              <a:t>на одного государственного инспектора </a:t>
            </a:r>
            <a:r>
              <a:rPr lang="ru-RU" sz="900" b="1" spc="-1" dirty="0" smtClean="0">
                <a:solidFill>
                  <a:srgbClr val="44546A">
                    <a:lumMod val="75000"/>
                  </a:srgbClr>
                </a:solidFill>
                <a:latin typeface="Verdana"/>
                <a:ea typeface="Verdana"/>
              </a:rPr>
              <a:t>9 месяцев </a:t>
            </a:r>
            <a:r>
              <a:rPr lang="ru-RU" sz="900" b="1" spc="-1" dirty="0">
                <a:solidFill>
                  <a:srgbClr val="44546A">
                    <a:lumMod val="75000"/>
                  </a:srgbClr>
                </a:solidFill>
                <a:latin typeface="Verdana"/>
                <a:ea typeface="Verdana"/>
              </a:rPr>
              <a:t>2023 года </a:t>
            </a:r>
            <a:endParaRPr lang="ru-RU" sz="900" b="1" spc="-1" dirty="0">
              <a:solidFill>
                <a:srgbClr val="44546A">
                  <a:lumMod val="75000"/>
                </a:srgbClr>
              </a:solidFill>
              <a:latin typeface="XO Oriel"/>
            </a:endParaRPr>
          </a:p>
        </p:txBody>
      </p:sp>
      <p:graphicFrame>
        <p:nvGraphicFramePr>
          <p:cNvPr id="9" name="Объект 1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05085822"/>
              </p:ext>
            </p:extLst>
          </p:nvPr>
        </p:nvGraphicFramePr>
        <p:xfrm>
          <a:off x="265113" y="1322388"/>
          <a:ext cx="8612187" cy="346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" name="Лист" r:id="rId5" imgW="9420346" imgH="3791070" progId="Excel.Sheet.8">
                  <p:embed/>
                </p:oleObj>
              </mc:Choice>
              <mc:Fallback>
                <p:oleObj name="Лист" r:id="rId5" imgW="9420346" imgH="3791070" progId="Excel.Sheet.8">
                  <p:embed/>
                  <p:pic>
                    <p:nvPicPr>
                      <p:cNvPr id="9" name="Объект 1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3" y="1322388"/>
                        <a:ext cx="8612187" cy="34655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565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91A4B0D-5B82-48BC-A493-07C450FE28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/>
          <a:stretch/>
        </p:blipFill>
        <p:spPr>
          <a:xfrm>
            <a:off x="1" y="0"/>
            <a:ext cx="9144000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9" name="Picture 3" descr="Герб ФС">
            <a:extLst>
              <a:ext uri="{FF2B5EF4-FFF2-40B4-BE49-F238E27FC236}">
                <a16:creationId xmlns:a16="http://schemas.microsoft.com/office/drawing/2014/main" id="{C5A43F04-8101-4CA1-8CBB-19C5F4426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414941" y="-34615"/>
            <a:ext cx="685964" cy="685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DD97050-976B-4ABA-BACD-E21CD330E8F3}"/>
              </a:ext>
            </a:extLst>
          </p:cNvPr>
          <p:cNvSpPr txBox="1"/>
          <p:nvPr/>
        </p:nvSpPr>
        <p:spPr>
          <a:xfrm>
            <a:off x="3663365" y="51466"/>
            <a:ext cx="4751576" cy="600154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r>
              <a:rPr lang="ru-RU" sz="1100" b="1" cap="all" dirty="0" smtClean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</a:t>
            </a:r>
            <a:endParaRPr lang="ru-RU" sz="1100" b="1" cap="all" dirty="0">
              <a:solidFill>
                <a:schemeClr val="bg1">
                  <a:lumMod val="9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10" name="Рисунок 9" descr="https://www.propartner.ru/uploads_img/prop_item/user-46109/prop_products-46109-1426768181-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095" y="1016102"/>
            <a:ext cx="9144000" cy="407572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0" y="731417"/>
            <a:ext cx="9144000" cy="284685"/>
          </a:xfrm>
          <a:prstGeom prst="rect">
            <a:avLst/>
          </a:prstGeom>
          <a:noFill/>
        </p:spPr>
        <p:txBody>
          <a:bodyPr lIns="68573" tIns="34286" rIns="68573" bIns="34286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685176" fontAlgn="auto">
              <a:spcBef>
                <a:spcPts val="0"/>
              </a:spcBef>
              <a:spcAft>
                <a:spcPts val="0"/>
              </a:spcAft>
            </a:pPr>
            <a:r>
              <a:rPr lang="ru-RU" b="1" spc="-1" dirty="0">
                <a:solidFill>
                  <a:srgbClr val="44546A">
                    <a:lumMod val="75000"/>
                  </a:srgbClr>
                </a:solidFill>
                <a:latin typeface="Verdana"/>
                <a:ea typeface="Verdana"/>
              </a:rPr>
              <a:t>ГОСУДАРСТВЕННЫЙ ЖЕЛЕЗНОДОРОЖНЫЙ НАДЗОР</a:t>
            </a:r>
            <a:endParaRPr lang="ru-RU" b="1" spc="-1" dirty="0">
              <a:solidFill>
                <a:srgbClr val="44546A">
                  <a:lumMod val="75000"/>
                </a:srgbClr>
              </a:solidFill>
              <a:latin typeface="XO Oriel"/>
            </a:endParaRPr>
          </a:p>
        </p:txBody>
      </p:sp>
      <p:pic>
        <p:nvPicPr>
          <p:cNvPr id="11" name="Рисунок 4" descr="3d-dibujo-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71393" y="2527710"/>
            <a:ext cx="331940" cy="388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4" descr="3d-dibujo-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787" y="2471505"/>
            <a:ext cx="331940" cy="388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4" descr="3d-dibujo-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4977" y="2604954"/>
            <a:ext cx="331940" cy="388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4" descr="3d-dibujo-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8335" y="2471505"/>
            <a:ext cx="331940" cy="388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4" descr="3d-dibujo-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63366" y="1853393"/>
            <a:ext cx="331940" cy="388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4" descr="3d-dibujo-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4797" y="2414678"/>
            <a:ext cx="331940" cy="388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4" descr="3d-dibujo-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04588" y="3200702"/>
            <a:ext cx="331940" cy="388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4" descr="3d-dibujo-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2637" y="3495116"/>
            <a:ext cx="331940" cy="388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4" descr="3d-dibujo-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2640" y="3053966"/>
            <a:ext cx="331940" cy="388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904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65766" y="4677985"/>
            <a:ext cx="2646294" cy="31162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91A4B0D-5B82-48BC-A493-07C450FE28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/>
          <a:stretch/>
        </p:blipFill>
        <p:spPr>
          <a:xfrm>
            <a:off x="2" y="0"/>
            <a:ext cx="9175617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D97050-976B-4ABA-BACD-E21CD330E8F3}"/>
              </a:ext>
            </a:extLst>
          </p:cNvPr>
          <p:cNvSpPr txBox="1"/>
          <p:nvPr/>
        </p:nvSpPr>
        <p:spPr>
          <a:xfrm>
            <a:off x="3788913" y="41923"/>
            <a:ext cx="4751576" cy="600154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r>
              <a:rPr lang="ru-RU" sz="1100" b="1" cap="all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</a:t>
            </a:r>
          </a:p>
        </p:txBody>
      </p:sp>
      <p:pic>
        <p:nvPicPr>
          <p:cNvPr id="14" name="Picture 3" descr="Герб ФС">
            <a:extLst>
              <a:ext uri="{FF2B5EF4-FFF2-40B4-BE49-F238E27FC236}">
                <a16:creationId xmlns:a16="http://schemas.microsoft.com/office/drawing/2014/main" id="{C5A43F04-8101-4CA1-8CBB-19C5F4426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414941" y="-34615"/>
            <a:ext cx="685964" cy="685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Текст 2">
            <a:extLst>
              <a:ext uri="{FF2B5EF4-FFF2-40B4-BE49-F238E27FC236}">
                <a16:creationId xmlns:a16="http://schemas.microsoft.com/office/drawing/2014/main" id="{BD6ECBD9-25F8-4AE5-8E46-B611DE412127}"/>
              </a:ext>
            </a:extLst>
          </p:cNvPr>
          <p:cNvSpPr txBox="1">
            <a:spLocks/>
          </p:cNvSpPr>
          <p:nvPr/>
        </p:nvSpPr>
        <p:spPr>
          <a:xfrm>
            <a:off x="4277716" y="3529942"/>
            <a:ext cx="4866284" cy="1103990"/>
          </a:xfrm>
          <a:prstGeom prst="rect">
            <a:avLst/>
          </a:prstGeom>
        </p:spPr>
        <p:txBody>
          <a:bodyPr vert="horz" lIns="91429" tIns="45715" rIns="91429" bIns="4571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e Light" panose="020B0402020203020203" pitchFamily="34" charset="-52"/>
              <a:ea typeface="+mj-ea"/>
              <a:cs typeface="+mj-cs"/>
            </a:endParaRPr>
          </a:p>
        </p:txBody>
      </p:sp>
      <p:graphicFrame>
        <p:nvGraphicFramePr>
          <p:cNvPr id="11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0532696"/>
              </p:ext>
            </p:extLst>
          </p:nvPr>
        </p:nvGraphicFramePr>
        <p:xfrm>
          <a:off x="0" y="1371600"/>
          <a:ext cx="9144000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CustomShape 2"/>
          <p:cNvSpPr/>
          <p:nvPr/>
        </p:nvSpPr>
        <p:spPr>
          <a:xfrm>
            <a:off x="0" y="662814"/>
            <a:ext cx="9144000" cy="31528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8712" tIns="34175" rIns="68712" bIns="34175">
            <a:spAutoFit/>
          </a:bodyPr>
          <a:lstStyle/>
          <a:p>
            <a:pPr algn="ctr"/>
            <a:r>
              <a:rPr lang="ru-RU" sz="1600" b="1" spc="-1" dirty="0">
                <a:solidFill>
                  <a:schemeClr val="tx2">
                    <a:lumMod val="75000"/>
                  </a:schemeClr>
                </a:solidFill>
                <a:latin typeface="Verdana"/>
                <a:ea typeface="Verdana"/>
              </a:rPr>
              <a:t>ГОСУДАРСТВЕННЫЙ ЖЕЛЕЗНОДОРОЖНЫЙ НАДЗОР</a:t>
            </a:r>
          </a:p>
        </p:txBody>
      </p:sp>
      <p:sp>
        <p:nvSpPr>
          <p:cNvPr id="18" name="CustomShape 2"/>
          <p:cNvSpPr/>
          <p:nvPr/>
        </p:nvSpPr>
        <p:spPr>
          <a:xfrm>
            <a:off x="50800" y="987747"/>
            <a:ext cx="9093200" cy="34601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8712" tIns="34175" rIns="68712" bIns="34175">
            <a:spAutoFit/>
          </a:bodyPr>
          <a:lstStyle/>
          <a:p>
            <a:pPr algn="ctr"/>
            <a:r>
              <a:rPr lang="ru-RU" sz="900" b="1" spc="-1" dirty="0">
                <a:solidFill>
                  <a:srgbClr val="44546A">
                    <a:lumMod val="75000"/>
                  </a:srgbClr>
                </a:solidFill>
                <a:latin typeface="Verdana"/>
                <a:ea typeface="Verdana"/>
              </a:rPr>
              <a:t>  </a:t>
            </a:r>
            <a:r>
              <a:rPr lang="ru-RU" sz="900" b="1" spc="-1" dirty="0" smtClean="0">
                <a:solidFill>
                  <a:srgbClr val="44546A">
                    <a:lumMod val="75000"/>
                  </a:srgbClr>
                </a:solidFill>
                <a:latin typeface="Verdana"/>
                <a:ea typeface="Verdana"/>
              </a:rPr>
              <a:t>РЕЗУЛЬТАТЫ ПРОВЕДЕННЫХ ТУ КНМ С ВЗАИМОДЕЙСТВИЕМ С КОНТРОЛИРУЕМЫМ ЛИЦОМ в сравнении с 2022/2023 </a:t>
            </a:r>
            <a:r>
              <a:rPr lang="ru-RU" sz="900" b="1" spc="-1" dirty="0" err="1" smtClean="0">
                <a:solidFill>
                  <a:srgbClr val="44546A">
                    <a:lumMod val="75000"/>
                  </a:srgbClr>
                </a:solidFill>
                <a:latin typeface="Verdana"/>
                <a:ea typeface="Verdana"/>
              </a:rPr>
              <a:t>г.г</a:t>
            </a:r>
            <a:r>
              <a:rPr lang="ru-RU" sz="900" b="1" spc="-1" dirty="0" smtClean="0">
                <a:solidFill>
                  <a:srgbClr val="44546A">
                    <a:lumMod val="75000"/>
                  </a:srgbClr>
                </a:solidFill>
                <a:latin typeface="Verdana"/>
                <a:ea typeface="Verdana"/>
              </a:rPr>
              <a:t>.</a:t>
            </a:r>
          </a:p>
          <a:p>
            <a:pPr algn="ctr"/>
            <a:r>
              <a:rPr lang="ru-RU" sz="900" b="1" spc="-1" dirty="0" smtClean="0">
                <a:solidFill>
                  <a:srgbClr val="44546A">
                    <a:lumMod val="75000"/>
                  </a:srgbClr>
                </a:solidFill>
                <a:latin typeface="Verdana"/>
                <a:ea typeface="Verdana"/>
              </a:rPr>
              <a:t>(7 месяцев)</a:t>
            </a:r>
            <a:endParaRPr lang="ru-RU" sz="900" b="1" spc="-1" dirty="0">
              <a:solidFill>
                <a:srgbClr val="44546A">
                  <a:lumMod val="75000"/>
                </a:srgbClr>
              </a:solidFill>
              <a:latin typeface="XO Oriel"/>
            </a:endParaRPr>
          </a:p>
        </p:txBody>
      </p:sp>
    </p:spTree>
    <p:extLst>
      <p:ext uri="{BB962C8B-B14F-4D97-AF65-F5344CB8AC3E}">
        <p14:creationId xmlns:p14="http://schemas.microsoft.com/office/powerpoint/2010/main" val="219037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65766" y="4677985"/>
            <a:ext cx="2646294" cy="31162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91A4B0D-5B82-48BC-A493-07C450FE28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/>
          <a:stretch/>
        </p:blipFill>
        <p:spPr>
          <a:xfrm>
            <a:off x="2" y="0"/>
            <a:ext cx="9175617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D97050-976B-4ABA-BACD-E21CD330E8F3}"/>
              </a:ext>
            </a:extLst>
          </p:cNvPr>
          <p:cNvSpPr txBox="1"/>
          <p:nvPr/>
        </p:nvSpPr>
        <p:spPr>
          <a:xfrm>
            <a:off x="3788913" y="41923"/>
            <a:ext cx="4751576" cy="600154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r>
              <a:rPr lang="ru-RU" sz="1100" b="1" cap="all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</a:t>
            </a:r>
          </a:p>
        </p:txBody>
      </p:sp>
      <p:pic>
        <p:nvPicPr>
          <p:cNvPr id="14" name="Picture 3" descr="Герб ФС">
            <a:extLst>
              <a:ext uri="{FF2B5EF4-FFF2-40B4-BE49-F238E27FC236}">
                <a16:creationId xmlns:a16="http://schemas.microsoft.com/office/drawing/2014/main" id="{C5A43F04-8101-4CA1-8CBB-19C5F4426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414941" y="-34615"/>
            <a:ext cx="685964" cy="685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Текст 2">
            <a:extLst>
              <a:ext uri="{FF2B5EF4-FFF2-40B4-BE49-F238E27FC236}">
                <a16:creationId xmlns:a16="http://schemas.microsoft.com/office/drawing/2014/main" id="{BD6ECBD9-25F8-4AE5-8E46-B611DE412127}"/>
              </a:ext>
            </a:extLst>
          </p:cNvPr>
          <p:cNvSpPr txBox="1">
            <a:spLocks/>
          </p:cNvSpPr>
          <p:nvPr/>
        </p:nvSpPr>
        <p:spPr>
          <a:xfrm>
            <a:off x="4277716" y="3529942"/>
            <a:ext cx="4866284" cy="1103990"/>
          </a:xfrm>
          <a:prstGeom prst="rect">
            <a:avLst/>
          </a:prstGeom>
        </p:spPr>
        <p:txBody>
          <a:bodyPr vert="horz" lIns="91429" tIns="45715" rIns="91429" bIns="4571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e Light" panose="020B0402020203020203" pitchFamily="34" charset="-52"/>
              <a:ea typeface="+mj-ea"/>
              <a:cs typeface="+mj-cs"/>
            </a:endParaRPr>
          </a:p>
        </p:txBody>
      </p:sp>
      <p:graphicFrame>
        <p:nvGraphicFramePr>
          <p:cNvPr id="11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1891230"/>
              </p:ext>
            </p:extLst>
          </p:nvPr>
        </p:nvGraphicFramePr>
        <p:xfrm>
          <a:off x="0" y="1304891"/>
          <a:ext cx="9144000" cy="3781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CustomShape 2"/>
          <p:cNvSpPr/>
          <p:nvPr/>
        </p:nvSpPr>
        <p:spPr>
          <a:xfrm>
            <a:off x="0" y="662814"/>
            <a:ext cx="9144000" cy="31528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8712" tIns="34175" rIns="68712" bIns="34175">
            <a:spAutoFit/>
          </a:bodyPr>
          <a:lstStyle/>
          <a:p>
            <a:pPr algn="ctr"/>
            <a:r>
              <a:rPr lang="ru-RU" sz="1600" b="1" spc="-1" dirty="0">
                <a:solidFill>
                  <a:schemeClr val="tx2">
                    <a:lumMod val="75000"/>
                  </a:schemeClr>
                </a:solidFill>
                <a:latin typeface="Verdana"/>
                <a:ea typeface="Verdana"/>
              </a:rPr>
              <a:t>ГОСУДАРСТВЕННЫЙ ЖЕЛЕЗНОДОРОЖНЫЙ НАДЗОР</a:t>
            </a:r>
          </a:p>
        </p:txBody>
      </p:sp>
      <p:sp>
        <p:nvSpPr>
          <p:cNvPr id="18" name="CustomShape 2"/>
          <p:cNvSpPr/>
          <p:nvPr/>
        </p:nvSpPr>
        <p:spPr>
          <a:xfrm>
            <a:off x="50800" y="987747"/>
            <a:ext cx="9093200" cy="20751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8712" tIns="34175" rIns="68712" bIns="34175">
            <a:spAutoFit/>
          </a:bodyPr>
          <a:lstStyle/>
          <a:p>
            <a:pPr algn="ctr"/>
            <a:r>
              <a:rPr lang="ru-RU" sz="900" b="1" spc="-1" dirty="0">
                <a:solidFill>
                  <a:srgbClr val="44546A">
                    <a:lumMod val="75000"/>
                  </a:srgbClr>
                </a:solidFill>
                <a:latin typeface="Verdana"/>
                <a:ea typeface="Verdana"/>
              </a:rPr>
              <a:t>  </a:t>
            </a:r>
            <a:r>
              <a:rPr lang="ru-RU" sz="900" b="1" spc="-1" dirty="0" smtClean="0">
                <a:solidFill>
                  <a:srgbClr val="44546A">
                    <a:lumMod val="75000"/>
                  </a:srgbClr>
                </a:solidFill>
                <a:latin typeface="Verdana"/>
                <a:ea typeface="Verdana"/>
              </a:rPr>
              <a:t>РЕЗУЛЬТАТЫ ПРОВЕДЕННЫХ КНМ БЕЗ ВЗАИМОДЕЙСТВИЯ С КОНТРОЛИРУЕМЫМ ЛИЦОМ ТУ за 7 месяцев 2023 г.</a:t>
            </a:r>
            <a:endParaRPr lang="ru-RU" sz="900" b="1" spc="-1" dirty="0">
              <a:solidFill>
                <a:srgbClr val="44546A">
                  <a:lumMod val="75000"/>
                </a:srgbClr>
              </a:solidFill>
              <a:latin typeface="XO Oriel"/>
            </a:endParaRPr>
          </a:p>
        </p:txBody>
      </p:sp>
    </p:spTree>
    <p:extLst>
      <p:ext uri="{BB962C8B-B14F-4D97-AF65-F5344CB8AC3E}">
        <p14:creationId xmlns:p14="http://schemas.microsoft.com/office/powerpoint/2010/main" val="289668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65766" y="4677985"/>
            <a:ext cx="2646294" cy="31162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91A4B0D-5B82-48BC-A493-07C450FE28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/>
          <a:stretch/>
        </p:blipFill>
        <p:spPr>
          <a:xfrm>
            <a:off x="2" y="0"/>
            <a:ext cx="9175617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D97050-976B-4ABA-BACD-E21CD330E8F3}"/>
              </a:ext>
            </a:extLst>
          </p:cNvPr>
          <p:cNvSpPr txBox="1"/>
          <p:nvPr/>
        </p:nvSpPr>
        <p:spPr>
          <a:xfrm>
            <a:off x="3788913" y="41923"/>
            <a:ext cx="4751576" cy="600154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r>
              <a:rPr lang="ru-RU" sz="1100" b="1" cap="all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</a:t>
            </a:r>
          </a:p>
        </p:txBody>
      </p:sp>
      <p:pic>
        <p:nvPicPr>
          <p:cNvPr id="14" name="Picture 3" descr="Герб ФС">
            <a:extLst>
              <a:ext uri="{FF2B5EF4-FFF2-40B4-BE49-F238E27FC236}">
                <a16:creationId xmlns:a16="http://schemas.microsoft.com/office/drawing/2014/main" id="{C5A43F04-8101-4CA1-8CBB-19C5F4426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414941" y="-34615"/>
            <a:ext cx="685964" cy="685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Текст 2">
            <a:extLst>
              <a:ext uri="{FF2B5EF4-FFF2-40B4-BE49-F238E27FC236}">
                <a16:creationId xmlns:a16="http://schemas.microsoft.com/office/drawing/2014/main" id="{BD6ECBD9-25F8-4AE5-8E46-B611DE412127}"/>
              </a:ext>
            </a:extLst>
          </p:cNvPr>
          <p:cNvSpPr txBox="1">
            <a:spLocks/>
          </p:cNvSpPr>
          <p:nvPr/>
        </p:nvSpPr>
        <p:spPr>
          <a:xfrm>
            <a:off x="4277716" y="3529942"/>
            <a:ext cx="4866284" cy="1103990"/>
          </a:xfrm>
          <a:prstGeom prst="rect">
            <a:avLst/>
          </a:prstGeom>
        </p:spPr>
        <p:txBody>
          <a:bodyPr vert="horz" lIns="91429" tIns="45715" rIns="91429" bIns="4571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e Light" panose="020B0402020203020203" pitchFamily="34" charset="-52"/>
              <a:ea typeface="+mj-ea"/>
              <a:cs typeface="+mj-cs"/>
            </a:endParaRPr>
          </a:p>
        </p:txBody>
      </p:sp>
      <p:graphicFrame>
        <p:nvGraphicFramePr>
          <p:cNvPr id="11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8268903"/>
              </p:ext>
            </p:extLst>
          </p:nvPr>
        </p:nvGraphicFramePr>
        <p:xfrm>
          <a:off x="-43095" y="1204908"/>
          <a:ext cx="9144000" cy="393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CustomShape 2"/>
          <p:cNvSpPr/>
          <p:nvPr/>
        </p:nvSpPr>
        <p:spPr>
          <a:xfrm>
            <a:off x="0" y="662814"/>
            <a:ext cx="9144000" cy="31528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8712" tIns="34175" rIns="68712" bIns="34175">
            <a:spAutoFit/>
          </a:bodyPr>
          <a:lstStyle/>
          <a:p>
            <a:pPr algn="ctr"/>
            <a:r>
              <a:rPr lang="ru-RU" sz="1600" b="1" spc="-1" dirty="0">
                <a:solidFill>
                  <a:schemeClr val="tx2">
                    <a:lumMod val="75000"/>
                  </a:schemeClr>
                </a:solidFill>
                <a:latin typeface="Verdana"/>
                <a:ea typeface="Verdana"/>
              </a:rPr>
              <a:t>ГОСУДАРСТВЕННЫЙ ЖЕЛЕЗНОДОРОЖНЫЙ НАДЗОР</a:t>
            </a:r>
          </a:p>
        </p:txBody>
      </p:sp>
      <p:sp>
        <p:nvSpPr>
          <p:cNvPr id="18" name="CustomShape 2"/>
          <p:cNvSpPr/>
          <p:nvPr/>
        </p:nvSpPr>
        <p:spPr>
          <a:xfrm>
            <a:off x="50800" y="987747"/>
            <a:ext cx="9093200" cy="20751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8712" tIns="34175" rIns="68712" bIns="34175">
            <a:spAutoFit/>
          </a:bodyPr>
          <a:lstStyle/>
          <a:p>
            <a:pPr algn="ctr"/>
            <a:r>
              <a:rPr lang="ru-RU" sz="900" b="1" spc="-1" dirty="0">
                <a:solidFill>
                  <a:srgbClr val="44546A">
                    <a:lumMod val="75000"/>
                  </a:srgbClr>
                </a:solidFill>
                <a:latin typeface="Verdana"/>
                <a:ea typeface="Verdana"/>
              </a:rPr>
              <a:t>  </a:t>
            </a:r>
            <a:r>
              <a:rPr lang="ru-RU" sz="900" b="1" spc="-1" dirty="0" smtClean="0">
                <a:solidFill>
                  <a:srgbClr val="44546A">
                    <a:lumMod val="75000"/>
                  </a:srgbClr>
                </a:solidFill>
                <a:latin typeface="Verdana"/>
                <a:ea typeface="Verdana"/>
              </a:rPr>
              <a:t>РЕЗУЛЬТАТЫ ПРОВЕДЕННЫХ ПРОФИЛАКТИЧЕСКИХ МЕРОПРИЯТИЙ ТУ за 7 месяцев 2023 г.</a:t>
            </a:r>
            <a:endParaRPr lang="ru-RU" sz="900" b="1" spc="-1" dirty="0">
              <a:solidFill>
                <a:srgbClr val="44546A">
                  <a:lumMod val="75000"/>
                </a:srgbClr>
              </a:solidFill>
              <a:latin typeface="XO Oriel"/>
            </a:endParaRPr>
          </a:p>
        </p:txBody>
      </p:sp>
    </p:spTree>
    <p:extLst>
      <p:ext uri="{BB962C8B-B14F-4D97-AF65-F5344CB8AC3E}">
        <p14:creationId xmlns:p14="http://schemas.microsoft.com/office/powerpoint/2010/main" val="192363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65766" y="4677985"/>
            <a:ext cx="2646294" cy="31162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91A4B0D-5B82-48BC-A493-07C450FE28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/>
          <a:stretch/>
        </p:blipFill>
        <p:spPr>
          <a:xfrm>
            <a:off x="2" y="0"/>
            <a:ext cx="9175617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D97050-976B-4ABA-BACD-E21CD330E8F3}"/>
              </a:ext>
            </a:extLst>
          </p:cNvPr>
          <p:cNvSpPr txBox="1"/>
          <p:nvPr/>
        </p:nvSpPr>
        <p:spPr>
          <a:xfrm>
            <a:off x="3788913" y="41923"/>
            <a:ext cx="4751576" cy="600154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r>
              <a:rPr lang="ru-RU" sz="1100" b="1" cap="all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</a:t>
            </a:r>
          </a:p>
        </p:txBody>
      </p:sp>
      <p:pic>
        <p:nvPicPr>
          <p:cNvPr id="14" name="Picture 3" descr="Герб ФС">
            <a:extLst>
              <a:ext uri="{FF2B5EF4-FFF2-40B4-BE49-F238E27FC236}">
                <a16:creationId xmlns:a16="http://schemas.microsoft.com/office/drawing/2014/main" id="{C5A43F04-8101-4CA1-8CBB-19C5F4426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414941" y="-34615"/>
            <a:ext cx="685964" cy="685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Текст 2">
            <a:extLst>
              <a:ext uri="{FF2B5EF4-FFF2-40B4-BE49-F238E27FC236}">
                <a16:creationId xmlns:a16="http://schemas.microsoft.com/office/drawing/2014/main" id="{BD6ECBD9-25F8-4AE5-8E46-B611DE412127}"/>
              </a:ext>
            </a:extLst>
          </p:cNvPr>
          <p:cNvSpPr txBox="1">
            <a:spLocks/>
          </p:cNvSpPr>
          <p:nvPr/>
        </p:nvSpPr>
        <p:spPr>
          <a:xfrm>
            <a:off x="4277716" y="3529942"/>
            <a:ext cx="4866284" cy="1103990"/>
          </a:xfrm>
          <a:prstGeom prst="rect">
            <a:avLst/>
          </a:prstGeom>
        </p:spPr>
        <p:txBody>
          <a:bodyPr vert="horz" lIns="91429" tIns="45715" rIns="91429" bIns="4571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e Light" panose="020B0402020203020203" pitchFamily="34" charset="-52"/>
              <a:ea typeface="+mj-ea"/>
              <a:cs typeface="+mj-cs"/>
            </a:endParaRPr>
          </a:p>
        </p:txBody>
      </p:sp>
      <p:sp>
        <p:nvSpPr>
          <p:cNvPr id="11" name="CustomShape 2"/>
          <p:cNvSpPr/>
          <p:nvPr/>
        </p:nvSpPr>
        <p:spPr>
          <a:xfrm>
            <a:off x="0" y="693272"/>
            <a:ext cx="9144000" cy="31528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8712" tIns="34175" rIns="68712" bIns="34175">
            <a:spAutoFit/>
          </a:bodyPr>
          <a:lstStyle/>
          <a:p>
            <a:pPr algn="ctr"/>
            <a:r>
              <a:rPr lang="ru-RU" sz="1600" b="1" spc="-1" dirty="0">
                <a:solidFill>
                  <a:schemeClr val="tx2">
                    <a:lumMod val="75000"/>
                  </a:schemeClr>
                </a:solidFill>
                <a:latin typeface="Verdana"/>
                <a:ea typeface="Verdana"/>
              </a:rPr>
              <a:t>ГОСУДАРСТВЕННЫЙ ЖЕЛЕЗНОДОРОЖНЫЙ НАДЗОР</a:t>
            </a:r>
          </a:p>
        </p:txBody>
      </p:sp>
      <p:pic>
        <p:nvPicPr>
          <p:cNvPr id="17" name="Рисунок 39" descr="C:\Users\ct_emelyanovkv\AppData\Local\Microsoft\Windows\Temporary Internet Files\Content.Word\ECBA2522-51FA-4970-B342-46EC6DE4FD5C-784-000000DD145EB6DF.JPG"/>
          <p:cNvPicPr>
            <a:picLocks noChangeAspect="1" noChangeArrowheads="1"/>
          </p:cNvPicPr>
          <p:nvPr/>
        </p:nvPicPr>
        <p:blipFill>
          <a:blip r:embed="rId4" cstate="print">
            <a:lum bright="38000" contrast="-52000"/>
          </a:blip>
          <a:srcRect/>
          <a:stretch>
            <a:fillRect/>
          </a:stretch>
        </p:blipFill>
        <p:spPr bwMode="auto">
          <a:xfrm>
            <a:off x="0" y="1017833"/>
            <a:ext cx="9144000" cy="412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0" y="1008561"/>
            <a:ext cx="9144000" cy="3162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330" b="1" dirty="0"/>
              <a:t>Для  повышения эффективности осуществления государственного контроля (надзора) в области железнодорожного транспорта и предупреждения угрозы безопасности движения, а также жизни и здоровью граждан при осуществлении перевозочного процесса, </a:t>
            </a:r>
            <a:r>
              <a:rPr lang="ru-RU" sz="1330" b="1" dirty="0" err="1"/>
              <a:t>Госжелдорнадзором</a:t>
            </a:r>
            <a:r>
              <a:rPr lang="ru-RU" sz="1330" b="1" dirty="0"/>
              <a:t> разработаны и поддерживаются в актуальном состоянии Карты рисков по железнодорожному пути и ремонту подвижного состава, а также по искусственным сооружениям и железнодорожным переездам, которые учитывают риски перевозочного процесса на железнодорожном транспорте основываясь на анализе объектов контроля и допущенных нарушений обязательных требований, позволяют дифференцировать объекты контроля по наличию потенциальной угрозы и регламентирует необходимость проведения контрольно-надзорных или профилактических мероприятий. Всего разработано 9 карт рисков</a:t>
            </a:r>
            <a:r>
              <a:rPr lang="ru-RU" sz="1330" b="1" dirty="0" smtClean="0"/>
              <a:t>.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330" b="1" dirty="0" smtClean="0"/>
              <a:t>В </a:t>
            </a:r>
            <a:r>
              <a:rPr lang="ru-RU" sz="1330" b="1" dirty="0"/>
              <a:t>план проведения плановых  проверок юридических лиц и индивидуальных предпринимателей на 2023 год, порядок организации и осуществления которых регулируется Федеральным законом  от 26.12.2008 № 294-ФЗ «О защите прав юридических лиц и индивидуальных предпринимателей при осуществлении государственного контроля (надзора) и муниципального контроля</a:t>
            </a:r>
            <a:r>
              <a:rPr lang="ru-RU" sz="1330" b="1" dirty="0" smtClean="0"/>
              <a:t>», </a:t>
            </a:r>
            <a:r>
              <a:rPr lang="ru-RU" sz="1330" b="1" dirty="0"/>
              <a:t>были включены три проверки по осуществлению государственного контроля (надзора) за деятельностью органов государственной власти субъектов Российской Федерации и должностных лиц органов государственной власти субъектов Российской Федерации переданных </a:t>
            </a:r>
            <a:r>
              <a:rPr lang="ru-RU" sz="1330" b="1" dirty="0" smtClean="0"/>
              <a:t>полномочий.</a:t>
            </a:r>
            <a:endParaRPr lang="ru-RU" sz="1330" b="1" dirty="0"/>
          </a:p>
        </p:txBody>
      </p:sp>
    </p:spTree>
    <p:extLst>
      <p:ext uri="{BB962C8B-B14F-4D97-AF65-F5344CB8AC3E}">
        <p14:creationId xmlns:p14="http://schemas.microsoft.com/office/powerpoint/2010/main" val="43380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65766" y="4677985"/>
            <a:ext cx="2646294" cy="31162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91A4B0D-5B82-48BC-A493-07C450FE28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/>
          <a:stretch/>
        </p:blipFill>
        <p:spPr>
          <a:xfrm>
            <a:off x="2" y="0"/>
            <a:ext cx="9175617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D97050-976B-4ABA-BACD-E21CD330E8F3}"/>
              </a:ext>
            </a:extLst>
          </p:cNvPr>
          <p:cNvSpPr txBox="1"/>
          <p:nvPr/>
        </p:nvSpPr>
        <p:spPr>
          <a:xfrm>
            <a:off x="3788913" y="41923"/>
            <a:ext cx="4751576" cy="600154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r>
              <a:rPr lang="ru-RU" sz="1100" b="1" cap="all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</a:t>
            </a:r>
          </a:p>
        </p:txBody>
      </p:sp>
      <p:pic>
        <p:nvPicPr>
          <p:cNvPr id="14" name="Picture 3" descr="Герб ФС">
            <a:extLst>
              <a:ext uri="{FF2B5EF4-FFF2-40B4-BE49-F238E27FC236}">
                <a16:creationId xmlns:a16="http://schemas.microsoft.com/office/drawing/2014/main" id="{C5A43F04-8101-4CA1-8CBB-19C5F4426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414941" y="-34615"/>
            <a:ext cx="685964" cy="685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Текст 2">
            <a:extLst>
              <a:ext uri="{FF2B5EF4-FFF2-40B4-BE49-F238E27FC236}">
                <a16:creationId xmlns:a16="http://schemas.microsoft.com/office/drawing/2014/main" id="{BD6ECBD9-25F8-4AE5-8E46-B611DE412127}"/>
              </a:ext>
            </a:extLst>
          </p:cNvPr>
          <p:cNvSpPr txBox="1">
            <a:spLocks/>
          </p:cNvSpPr>
          <p:nvPr/>
        </p:nvSpPr>
        <p:spPr>
          <a:xfrm>
            <a:off x="4277716" y="3529942"/>
            <a:ext cx="4866284" cy="1103990"/>
          </a:xfrm>
          <a:prstGeom prst="rect">
            <a:avLst/>
          </a:prstGeom>
        </p:spPr>
        <p:txBody>
          <a:bodyPr vert="horz" lIns="91429" tIns="45715" rIns="91429" bIns="4571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e Light" panose="020B0402020203020203" pitchFamily="34" charset="-52"/>
              <a:ea typeface="+mj-ea"/>
              <a:cs typeface="+mj-cs"/>
            </a:endParaRPr>
          </a:p>
        </p:txBody>
      </p:sp>
      <p:pic>
        <p:nvPicPr>
          <p:cNvPr id="11" name="Рисунок 9"/>
          <p:cNvPicPr>
            <a:picLocks noChangeAspect="1" noChangeArrowheads="1"/>
          </p:cNvPicPr>
          <p:nvPr/>
        </p:nvPicPr>
        <p:blipFill>
          <a:blip r:embed="rId4" cstate="print"/>
          <a:srcRect l="3041" t="13499" r="7169" b="8736"/>
          <a:stretch>
            <a:fillRect/>
          </a:stretch>
        </p:blipFill>
        <p:spPr bwMode="auto">
          <a:xfrm>
            <a:off x="0" y="952810"/>
            <a:ext cx="9144000" cy="4190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ustomShape 2"/>
          <p:cNvSpPr/>
          <p:nvPr/>
        </p:nvSpPr>
        <p:spPr>
          <a:xfrm>
            <a:off x="0" y="693272"/>
            <a:ext cx="9144000" cy="31528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8712" tIns="34175" rIns="68712" bIns="34175">
            <a:spAutoFit/>
          </a:bodyPr>
          <a:lstStyle/>
          <a:p>
            <a:pPr algn="ctr"/>
            <a:r>
              <a:rPr lang="ru-RU" sz="1600" b="1" spc="-1" dirty="0">
                <a:solidFill>
                  <a:schemeClr val="tx2">
                    <a:lumMod val="75000"/>
                  </a:schemeClr>
                </a:solidFill>
                <a:latin typeface="Verdana"/>
                <a:ea typeface="Verdana"/>
              </a:rPr>
              <a:t>ГОСУДАРСТВЕННЫЙ ЖЕЛЕЗНОДОРОЖНЫЙ НАДЗОР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0" y="1017833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Приоритетные задачи </a:t>
            </a:r>
            <a:r>
              <a:rPr lang="ru-RU" sz="1600" b="1" dirty="0" err="1"/>
              <a:t>Госжелдорнадзора</a:t>
            </a:r>
            <a:r>
              <a:rPr lang="ru-RU" sz="1600" b="1" dirty="0"/>
              <a:t> на 2023 год :</a:t>
            </a:r>
            <a:endParaRPr lang="ru-RU" sz="1600" b="1" dirty="0" smtClean="0"/>
          </a:p>
          <a:p>
            <a:pPr algn="just"/>
            <a:endParaRPr lang="ru-RU" sz="1600" dirty="0" smtClean="0"/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600" dirty="0" smtClean="0"/>
              <a:t>- </a:t>
            </a:r>
            <a:r>
              <a:rPr lang="ru-RU" sz="1600" b="1" dirty="0"/>
              <a:t>проведение профилактических мероприятий, направленных на предупреждение транспортных происшествий;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600" b="1" dirty="0"/>
              <a:t>стимулирование добросовестности контролируемых лиц по исполнению обязательных требований законодательства в области железнодорожного транспорта;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600" b="1" dirty="0"/>
              <a:t>обеспечение использования информационных систем </a:t>
            </a:r>
            <a:r>
              <a:rPr lang="ru-RU" sz="1600" b="1" dirty="0" err="1"/>
              <a:t>Госжелдорнадзора</a:t>
            </a:r>
            <a:r>
              <a:rPr lang="ru-RU" sz="1600" b="1" dirty="0"/>
              <a:t> при планировании, проведении и учете контрольных (надзорных мероприятий);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600" b="1" dirty="0"/>
              <a:t>обеспечение перехода на   автоматическое формирование внешней отчетности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51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1657351" y="1597820"/>
            <a:ext cx="5829300" cy="11025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1701" y="2914650"/>
            <a:ext cx="4800600" cy="13144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45" t="24262" r="-345" b="9485"/>
          <a:stretch/>
        </p:blipFill>
        <p:spPr bwMode="auto">
          <a:xfrm>
            <a:off x="0" y="2"/>
            <a:ext cx="9250326" cy="514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465766" y="4677985"/>
            <a:ext cx="2646294" cy="31162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91A4B0D-5B82-48BC-A493-07C450FE28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/>
          <a:stretch/>
        </p:blipFill>
        <p:spPr>
          <a:xfrm>
            <a:off x="2" y="0"/>
            <a:ext cx="9175617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D97050-976B-4ABA-BACD-E21CD330E8F3}"/>
              </a:ext>
            </a:extLst>
          </p:cNvPr>
          <p:cNvSpPr txBox="1"/>
          <p:nvPr/>
        </p:nvSpPr>
        <p:spPr>
          <a:xfrm>
            <a:off x="3788913" y="41923"/>
            <a:ext cx="4751576" cy="600154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r>
              <a:rPr lang="ru-RU" sz="1100" b="1" cap="all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</a:t>
            </a:r>
          </a:p>
        </p:txBody>
      </p:sp>
      <p:pic>
        <p:nvPicPr>
          <p:cNvPr id="14" name="Picture 3" descr="Герб ФС">
            <a:extLst>
              <a:ext uri="{FF2B5EF4-FFF2-40B4-BE49-F238E27FC236}">
                <a16:creationId xmlns:a16="http://schemas.microsoft.com/office/drawing/2014/main" id="{C5A43F04-8101-4CA1-8CBB-19C5F4426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414941" y="-34615"/>
            <a:ext cx="685964" cy="685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Текст 2">
            <a:extLst>
              <a:ext uri="{FF2B5EF4-FFF2-40B4-BE49-F238E27FC236}">
                <a16:creationId xmlns:a16="http://schemas.microsoft.com/office/drawing/2014/main" id="{BD6ECBD9-25F8-4AE5-8E46-B611DE412127}"/>
              </a:ext>
            </a:extLst>
          </p:cNvPr>
          <p:cNvSpPr txBox="1">
            <a:spLocks/>
          </p:cNvSpPr>
          <p:nvPr/>
        </p:nvSpPr>
        <p:spPr>
          <a:xfrm>
            <a:off x="4277716" y="3529942"/>
            <a:ext cx="4866284" cy="1103990"/>
          </a:xfrm>
          <a:prstGeom prst="rect">
            <a:avLst/>
          </a:prstGeom>
        </p:spPr>
        <p:txBody>
          <a:bodyPr vert="horz" lIns="91429" tIns="45715" rIns="91429" bIns="4571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e Light" panose="020B0402020203020203" pitchFamily="34" charset="-52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95736" y="2139704"/>
            <a:ext cx="4663456" cy="646331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82297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2">
            <a:extLst>
              <a:ext uri="{FF2B5EF4-FFF2-40B4-BE49-F238E27FC236}">
                <a16:creationId xmlns:a16="http://schemas.microsoft.com/office/drawing/2014/main" id="{BD6ECBD9-25F8-4AE5-8E46-B611DE412127}"/>
              </a:ext>
            </a:extLst>
          </p:cNvPr>
          <p:cNvSpPr txBox="1">
            <a:spLocks/>
          </p:cNvSpPr>
          <p:nvPr/>
        </p:nvSpPr>
        <p:spPr>
          <a:xfrm>
            <a:off x="4277716" y="3529942"/>
            <a:ext cx="4866284" cy="1103990"/>
          </a:xfrm>
          <a:prstGeom prst="rect">
            <a:avLst/>
          </a:prstGeom>
        </p:spPr>
        <p:txBody>
          <a:bodyPr vert="horz" lIns="91429" tIns="45715" rIns="91429" bIns="4571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e Light" panose="020B0402020203020203" pitchFamily="34" charset="-52"/>
              <a:ea typeface="+mj-ea"/>
              <a:cs typeface="+mj-cs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91A4B0D-5B82-48BC-A493-07C450FE28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/>
          <a:stretch/>
        </p:blipFill>
        <p:spPr>
          <a:xfrm>
            <a:off x="0" y="-1964"/>
            <a:ext cx="9144000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DD97050-976B-4ABA-BACD-E21CD330E8F3}"/>
              </a:ext>
            </a:extLst>
          </p:cNvPr>
          <p:cNvSpPr txBox="1"/>
          <p:nvPr/>
        </p:nvSpPr>
        <p:spPr>
          <a:xfrm>
            <a:off x="3645074" y="41924"/>
            <a:ext cx="5112847" cy="600154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r>
              <a:rPr lang="ru-RU" sz="1100" b="1" cap="all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</a:t>
            </a:r>
          </a:p>
        </p:txBody>
      </p:sp>
      <p:pic>
        <p:nvPicPr>
          <p:cNvPr id="20" name="Picture 3" descr="Герб ФС">
            <a:extLst>
              <a:ext uri="{FF2B5EF4-FFF2-40B4-BE49-F238E27FC236}">
                <a16:creationId xmlns:a16="http://schemas.microsoft.com/office/drawing/2014/main" id="{C5A43F04-8101-4CA1-8CBB-19C5F4426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414941" y="-34615"/>
            <a:ext cx="685964" cy="685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0" y="731417"/>
            <a:ext cx="9144000" cy="284685"/>
          </a:xfrm>
          <a:prstGeom prst="rect">
            <a:avLst/>
          </a:prstGeom>
          <a:noFill/>
        </p:spPr>
        <p:txBody>
          <a:bodyPr lIns="68573" tIns="34286" rIns="68573" bIns="34286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685176" fontAlgn="auto">
              <a:spcBef>
                <a:spcPts val="0"/>
              </a:spcBef>
              <a:spcAft>
                <a:spcPts val="0"/>
              </a:spcAft>
            </a:pPr>
            <a:r>
              <a:rPr lang="ru-RU" b="1" spc="-1" dirty="0">
                <a:solidFill>
                  <a:srgbClr val="44546A">
                    <a:lumMod val="75000"/>
                  </a:srgbClr>
                </a:solidFill>
                <a:latin typeface="Verdana"/>
                <a:ea typeface="Verdana"/>
              </a:rPr>
              <a:t>ГОСУДАРСТВЕННЫЙ ЖЕЛЕЗНОДОРОЖНЫЙ НАДЗОР</a:t>
            </a:r>
            <a:endParaRPr lang="ru-RU" b="1" spc="-1" dirty="0">
              <a:solidFill>
                <a:srgbClr val="44546A">
                  <a:lumMod val="75000"/>
                </a:srgbClr>
              </a:solidFill>
              <a:latin typeface="XO Oriel"/>
            </a:endParaRPr>
          </a:p>
        </p:txBody>
      </p:sp>
      <p:pic>
        <p:nvPicPr>
          <p:cNvPr id="12" name="Рисунок 11" descr="https://slugba-perevozok.ru/documents/gorkovskajagood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6101"/>
            <a:ext cx="9143999" cy="4127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072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2">
            <a:extLst>
              <a:ext uri="{FF2B5EF4-FFF2-40B4-BE49-F238E27FC236}">
                <a16:creationId xmlns:a16="http://schemas.microsoft.com/office/drawing/2014/main" id="{BD6ECBD9-25F8-4AE5-8E46-B611DE412127}"/>
              </a:ext>
            </a:extLst>
          </p:cNvPr>
          <p:cNvSpPr txBox="1">
            <a:spLocks/>
          </p:cNvSpPr>
          <p:nvPr/>
        </p:nvSpPr>
        <p:spPr>
          <a:xfrm>
            <a:off x="4277716" y="3529942"/>
            <a:ext cx="4866284" cy="1103990"/>
          </a:xfrm>
          <a:prstGeom prst="rect">
            <a:avLst/>
          </a:prstGeom>
        </p:spPr>
        <p:txBody>
          <a:bodyPr vert="horz" lIns="91429" tIns="45715" rIns="91429" bIns="4571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e Light" panose="020B0402020203020203" pitchFamily="34" charset="-52"/>
              <a:ea typeface="+mj-ea"/>
              <a:cs typeface="+mj-cs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91A4B0D-5B82-48BC-A493-07C450FE28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/>
          <a:stretch/>
        </p:blipFill>
        <p:spPr>
          <a:xfrm>
            <a:off x="0" y="-1964"/>
            <a:ext cx="9144000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DD97050-976B-4ABA-BACD-E21CD330E8F3}"/>
              </a:ext>
            </a:extLst>
          </p:cNvPr>
          <p:cNvSpPr txBox="1"/>
          <p:nvPr/>
        </p:nvSpPr>
        <p:spPr>
          <a:xfrm>
            <a:off x="3645074" y="41924"/>
            <a:ext cx="5112847" cy="600154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r>
              <a:rPr lang="ru-RU" sz="1100" b="1" cap="all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</a:t>
            </a:r>
          </a:p>
        </p:txBody>
      </p:sp>
      <p:pic>
        <p:nvPicPr>
          <p:cNvPr id="20" name="Picture 3" descr="Герб ФС">
            <a:extLst>
              <a:ext uri="{FF2B5EF4-FFF2-40B4-BE49-F238E27FC236}">
                <a16:creationId xmlns:a16="http://schemas.microsoft.com/office/drawing/2014/main" id="{C5A43F04-8101-4CA1-8CBB-19C5F4426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414941" y="-34615"/>
            <a:ext cx="685964" cy="685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https://slugba-perevozok.ru/documents/kyibeshevskgood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6102"/>
            <a:ext cx="9143999" cy="412739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0" y="731417"/>
            <a:ext cx="9144000" cy="284685"/>
          </a:xfrm>
          <a:prstGeom prst="rect">
            <a:avLst/>
          </a:prstGeom>
          <a:noFill/>
        </p:spPr>
        <p:txBody>
          <a:bodyPr lIns="68573" tIns="34286" rIns="68573" bIns="34286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685176" fontAlgn="auto">
              <a:spcBef>
                <a:spcPts val="0"/>
              </a:spcBef>
              <a:spcAft>
                <a:spcPts val="0"/>
              </a:spcAft>
            </a:pPr>
            <a:r>
              <a:rPr lang="ru-RU" b="1" spc="-1" dirty="0">
                <a:solidFill>
                  <a:srgbClr val="44546A">
                    <a:lumMod val="75000"/>
                  </a:srgbClr>
                </a:solidFill>
                <a:latin typeface="Verdana"/>
                <a:ea typeface="Verdana"/>
              </a:rPr>
              <a:t>ГОСУДАРСТВЕННЫЙ ЖЕЛЕЗНОДОРОЖНЫЙ НАДЗОР</a:t>
            </a:r>
            <a:endParaRPr lang="ru-RU" b="1" spc="-1" dirty="0">
              <a:solidFill>
                <a:srgbClr val="44546A">
                  <a:lumMod val="75000"/>
                </a:srgbClr>
              </a:solidFill>
              <a:latin typeface="XO Oriel"/>
            </a:endParaRPr>
          </a:p>
        </p:txBody>
      </p:sp>
    </p:spTree>
    <p:extLst>
      <p:ext uri="{BB962C8B-B14F-4D97-AF65-F5344CB8AC3E}">
        <p14:creationId xmlns:p14="http://schemas.microsoft.com/office/powerpoint/2010/main" val="57759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65766" y="4677985"/>
            <a:ext cx="2646294" cy="31162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91A4B0D-5B82-48BC-A493-07C450FE28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/>
          <a:stretch/>
        </p:blipFill>
        <p:spPr>
          <a:xfrm>
            <a:off x="2" y="0"/>
            <a:ext cx="9175617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D97050-976B-4ABA-BACD-E21CD330E8F3}"/>
              </a:ext>
            </a:extLst>
          </p:cNvPr>
          <p:cNvSpPr txBox="1"/>
          <p:nvPr/>
        </p:nvSpPr>
        <p:spPr>
          <a:xfrm>
            <a:off x="3788913" y="41923"/>
            <a:ext cx="4751576" cy="600154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r>
              <a:rPr lang="ru-RU" sz="1100" b="1" cap="all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</a:t>
            </a:r>
          </a:p>
        </p:txBody>
      </p:sp>
      <p:pic>
        <p:nvPicPr>
          <p:cNvPr id="14" name="Picture 3" descr="Герб ФС">
            <a:extLst>
              <a:ext uri="{FF2B5EF4-FFF2-40B4-BE49-F238E27FC236}">
                <a16:creationId xmlns:a16="http://schemas.microsoft.com/office/drawing/2014/main" id="{C5A43F04-8101-4CA1-8CBB-19C5F4426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414941" y="-34615"/>
            <a:ext cx="685964" cy="685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Текст 2">
            <a:extLst>
              <a:ext uri="{FF2B5EF4-FFF2-40B4-BE49-F238E27FC236}">
                <a16:creationId xmlns:a16="http://schemas.microsoft.com/office/drawing/2014/main" id="{BD6ECBD9-25F8-4AE5-8E46-B611DE412127}"/>
              </a:ext>
            </a:extLst>
          </p:cNvPr>
          <p:cNvSpPr txBox="1">
            <a:spLocks/>
          </p:cNvSpPr>
          <p:nvPr/>
        </p:nvSpPr>
        <p:spPr>
          <a:xfrm>
            <a:off x="4277716" y="3529942"/>
            <a:ext cx="4866284" cy="1103990"/>
          </a:xfrm>
          <a:prstGeom prst="rect">
            <a:avLst/>
          </a:prstGeom>
        </p:spPr>
        <p:txBody>
          <a:bodyPr vert="horz" lIns="91429" tIns="45715" rIns="91429" bIns="4571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e Light" panose="020B0402020203020203" pitchFamily="34" charset="-52"/>
              <a:ea typeface="+mj-ea"/>
              <a:cs typeface="+mj-cs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143685"/>
              </p:ext>
            </p:extLst>
          </p:nvPr>
        </p:nvGraphicFramePr>
        <p:xfrm>
          <a:off x="0" y="693273"/>
          <a:ext cx="9144001" cy="1452166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5965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3022">
                  <a:extLst>
                    <a:ext uri="{9D8B030D-6E8A-4147-A177-3AD203B41FA5}">
                      <a16:colId xmlns:a16="http://schemas.microsoft.com/office/drawing/2014/main" val="3195352831"/>
                    </a:ext>
                  </a:extLst>
                </a:gridCol>
                <a:gridCol w="1044583">
                  <a:extLst>
                    <a:ext uri="{9D8B030D-6E8A-4147-A177-3AD203B41FA5}">
                      <a16:colId xmlns:a16="http://schemas.microsoft.com/office/drawing/2014/main" val="2824116168"/>
                    </a:ext>
                  </a:extLst>
                </a:gridCol>
                <a:gridCol w="950945">
                  <a:extLst>
                    <a:ext uri="{9D8B030D-6E8A-4147-A177-3AD203B41FA5}">
                      <a16:colId xmlns:a16="http://schemas.microsoft.com/office/drawing/2014/main" val="2539384545"/>
                    </a:ext>
                  </a:extLst>
                </a:gridCol>
              </a:tblGrid>
              <a:tr h="365176">
                <a:tc>
                  <a:txBody>
                    <a:bodyPr/>
                    <a:lstStyle/>
                    <a:p>
                      <a:pPr algn="ctr">
                        <a:lnSpc>
                          <a:spcPts val="998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rgbClr val="C00000"/>
                          </a:solidFill>
                          <a:latin typeface="Verdana"/>
                          <a:ea typeface="Verdana"/>
                        </a:rPr>
                        <a:t>Техническая оснащенность железных дорог</a:t>
                      </a: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98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rgbClr val="C00000"/>
                          </a:solidFill>
                          <a:latin typeface="Verdana"/>
                          <a:ea typeface="Verdana"/>
                        </a:rPr>
                        <a:t>ГЖД</a:t>
                      </a: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98"/>
                        </a:lnSpc>
                      </a:pPr>
                      <a:r>
                        <a:rPr lang="ru-RU" sz="1200" b="1" strike="noStrike" spc="-1" dirty="0" err="1" smtClean="0">
                          <a:solidFill>
                            <a:srgbClr val="C00000"/>
                          </a:solidFill>
                          <a:latin typeface="Verdana"/>
                          <a:ea typeface="Verdana"/>
                        </a:rPr>
                        <a:t>КбЖД</a:t>
                      </a:r>
                      <a:endParaRPr lang="ru-RU" sz="1200" b="1" strike="noStrike" spc="-1" dirty="0" smtClean="0">
                        <a:solidFill>
                          <a:srgbClr val="C00000"/>
                        </a:solidFill>
                        <a:latin typeface="Verdana"/>
                        <a:ea typeface="Verdana"/>
                      </a:endParaRP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98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rgbClr val="C00000"/>
                          </a:solidFill>
                          <a:latin typeface="Verdana"/>
                          <a:ea typeface="Verdana"/>
                        </a:rPr>
                        <a:t>МТУ</a:t>
                      </a:r>
                    </a:p>
                  </a:txBody>
                  <a:tcPr marL="68760" marR="6876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828">
                <a:tc>
                  <a:txBody>
                    <a:bodyPr/>
                    <a:lstStyle/>
                    <a:p>
                      <a:pPr algn="l">
                        <a:lnSpc>
                          <a:spcPts val="998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chemeClr val="tx1"/>
                          </a:solidFill>
                          <a:latin typeface="Verdana"/>
                          <a:ea typeface="Verdana"/>
                        </a:rPr>
                        <a:t>Протяженность главных путей, км</a:t>
                      </a: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98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chemeClr val="tx1"/>
                          </a:solidFill>
                          <a:latin typeface="Verdana"/>
                          <a:ea typeface="Verdana"/>
                        </a:rPr>
                        <a:t>7 987</a:t>
                      </a: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98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chemeClr val="tx1"/>
                          </a:solidFill>
                          <a:latin typeface="Verdana"/>
                          <a:ea typeface="Verdana"/>
                        </a:rPr>
                        <a:t>7 234,8</a:t>
                      </a: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98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chemeClr val="tx1"/>
                          </a:solidFill>
                          <a:latin typeface="Verdana"/>
                          <a:ea typeface="Verdana"/>
                        </a:rPr>
                        <a:t>15 221,8</a:t>
                      </a:r>
                    </a:p>
                  </a:txBody>
                  <a:tcPr marL="68760" marR="68760" anchor="ctr"/>
                </a:tc>
                <a:extLst>
                  <a:ext uri="{0D108BD9-81ED-4DB2-BD59-A6C34878D82A}">
                    <a16:rowId xmlns:a16="http://schemas.microsoft.com/office/drawing/2014/main" val="1946120961"/>
                  </a:ext>
                </a:extLst>
              </a:tr>
              <a:tr h="313688">
                <a:tc>
                  <a:txBody>
                    <a:bodyPr/>
                    <a:lstStyle/>
                    <a:p>
                      <a:pPr algn="l">
                        <a:lnSpc>
                          <a:spcPts val="998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chemeClr val="tx1"/>
                          </a:solidFill>
                          <a:latin typeface="Verdana"/>
                          <a:ea typeface="Verdana"/>
                        </a:rPr>
                        <a:t>Общая развернутая длина путей, км</a:t>
                      </a: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98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chemeClr val="tx1"/>
                          </a:solidFill>
                          <a:latin typeface="Verdana"/>
                          <a:ea typeface="Verdana"/>
                        </a:rPr>
                        <a:t>12 066,4</a:t>
                      </a: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98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chemeClr val="tx1"/>
                          </a:solidFill>
                          <a:latin typeface="Verdana"/>
                          <a:ea typeface="Verdana"/>
                        </a:rPr>
                        <a:t>11 502,5</a:t>
                      </a: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98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chemeClr val="tx1"/>
                          </a:solidFill>
                          <a:latin typeface="Verdana"/>
                          <a:ea typeface="Verdana"/>
                        </a:rPr>
                        <a:t>23 568,9</a:t>
                      </a:r>
                    </a:p>
                  </a:txBody>
                  <a:tcPr marL="68760" marR="68760" anchor="ctr"/>
                </a:tc>
                <a:extLst>
                  <a:ext uri="{0D108BD9-81ED-4DB2-BD59-A6C34878D82A}">
                    <a16:rowId xmlns:a16="http://schemas.microsoft.com/office/drawing/2014/main" val="3452715756"/>
                  </a:ext>
                </a:extLst>
              </a:tr>
              <a:tr h="499474">
                <a:tc>
                  <a:txBody>
                    <a:bodyPr/>
                    <a:lstStyle/>
                    <a:p>
                      <a:pPr algn="l">
                        <a:lnSpc>
                          <a:spcPts val="998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chemeClr val="tx1"/>
                          </a:solidFill>
                          <a:latin typeface="Verdana"/>
                          <a:ea typeface="Verdana"/>
                        </a:rPr>
                        <a:t>Эксплуатационная длина железных дорог, км</a:t>
                      </a: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98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chemeClr val="tx1"/>
                          </a:solidFill>
                          <a:latin typeface="Verdana"/>
                          <a:ea typeface="Verdana"/>
                        </a:rPr>
                        <a:t>5 331</a:t>
                      </a: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98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chemeClr val="tx1"/>
                          </a:solidFill>
                          <a:latin typeface="Verdana"/>
                          <a:ea typeface="Verdana"/>
                        </a:rPr>
                        <a:t>4 728</a:t>
                      </a: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98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chemeClr val="tx1"/>
                          </a:solidFill>
                          <a:latin typeface="Verdana"/>
                          <a:ea typeface="Verdana"/>
                        </a:rPr>
                        <a:t>10 059</a:t>
                      </a:r>
                    </a:p>
                  </a:txBody>
                  <a:tcPr marL="68760" marR="68760" anchor="ctr"/>
                </a:tc>
                <a:extLst>
                  <a:ext uri="{0D108BD9-81ED-4DB2-BD59-A6C34878D82A}">
                    <a16:rowId xmlns:a16="http://schemas.microsoft.com/office/drawing/2014/main" val="240384717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165155"/>
              </p:ext>
            </p:extLst>
          </p:nvPr>
        </p:nvGraphicFramePr>
        <p:xfrm>
          <a:off x="-4824" y="2145439"/>
          <a:ext cx="9144002" cy="284107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094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0525">
                  <a:extLst>
                    <a:ext uri="{9D8B030D-6E8A-4147-A177-3AD203B41FA5}">
                      <a16:colId xmlns:a16="http://schemas.microsoft.com/office/drawing/2014/main" val="3885061267"/>
                    </a:ext>
                  </a:extLst>
                </a:gridCol>
                <a:gridCol w="1183022">
                  <a:extLst>
                    <a:ext uri="{9D8B030D-6E8A-4147-A177-3AD203B41FA5}">
                      <a16:colId xmlns:a16="http://schemas.microsoft.com/office/drawing/2014/main" val="3195352831"/>
                    </a:ext>
                  </a:extLst>
                </a:gridCol>
                <a:gridCol w="1044583">
                  <a:extLst>
                    <a:ext uri="{9D8B030D-6E8A-4147-A177-3AD203B41FA5}">
                      <a16:colId xmlns:a16="http://schemas.microsoft.com/office/drawing/2014/main" val="2824116168"/>
                    </a:ext>
                  </a:extLst>
                </a:gridCol>
                <a:gridCol w="950945">
                  <a:extLst>
                    <a:ext uri="{9D8B030D-6E8A-4147-A177-3AD203B41FA5}">
                      <a16:colId xmlns:a16="http://schemas.microsoft.com/office/drawing/2014/main" val="2539384545"/>
                    </a:ext>
                  </a:extLst>
                </a:gridCol>
              </a:tblGrid>
              <a:tr h="269683">
                <a:tc>
                  <a:txBody>
                    <a:bodyPr/>
                    <a:lstStyle/>
                    <a:p>
                      <a:pPr algn="l">
                        <a:lnSpc>
                          <a:spcPts val="998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Станции</a:t>
                      </a: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998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Всего</a:t>
                      </a: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98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378</a:t>
                      </a: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98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344</a:t>
                      </a: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98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722</a:t>
                      </a:r>
                    </a:p>
                  </a:txBody>
                  <a:tcPr marL="68760" marR="68760" anchor="ctr"/>
                </a:tc>
                <a:extLst>
                  <a:ext uri="{0D108BD9-81ED-4DB2-BD59-A6C34878D82A}">
                    <a16:rowId xmlns:a16="http://schemas.microsoft.com/office/drawing/2014/main" val="1946120961"/>
                  </a:ext>
                </a:extLst>
              </a:tr>
              <a:tr h="338671">
                <a:tc rowSpan="4">
                  <a:txBody>
                    <a:bodyPr/>
                    <a:lstStyle/>
                    <a:p>
                      <a:pPr algn="l">
                        <a:lnSpc>
                          <a:spcPts val="998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 </a:t>
                      </a:r>
                      <a:r>
                        <a:rPr lang="ru-RU" sz="1200" b="1" strike="noStrike" spc="-1" dirty="0" err="1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т.ч</a:t>
                      </a:r>
                      <a:r>
                        <a:rPr lang="ru-RU" sz="1200" b="1" strike="noStrike" spc="-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998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Сортировочные</a:t>
                      </a: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ru-RU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ru-RU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ru-RU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760" marR="68760" anchor="ctr"/>
                </a:tc>
                <a:extLst>
                  <a:ext uri="{0D108BD9-81ED-4DB2-BD59-A6C34878D82A}">
                    <a16:rowId xmlns:a16="http://schemas.microsoft.com/office/drawing/2014/main" val="2766962536"/>
                  </a:ext>
                </a:extLst>
              </a:tr>
              <a:tr h="338671">
                <a:tc vMerge="1">
                  <a:txBody>
                    <a:bodyPr/>
                    <a:lstStyle/>
                    <a:p>
                      <a:pPr algn="l">
                        <a:lnSpc>
                          <a:spcPts val="998"/>
                        </a:lnSpc>
                      </a:pPr>
                      <a:endParaRPr lang="ru-RU" sz="1200" b="1" strike="noStrike" spc="-1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998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Участковые</a:t>
                      </a: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</a:t>
                      </a:r>
                      <a:endParaRPr lang="ru-RU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ru-RU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</a:t>
                      </a:r>
                      <a:endParaRPr lang="ru-RU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760" marR="68760" anchor="ctr"/>
                </a:tc>
                <a:extLst>
                  <a:ext uri="{0D108BD9-81ED-4DB2-BD59-A6C34878D82A}">
                    <a16:rowId xmlns:a16="http://schemas.microsoft.com/office/drawing/2014/main" val="1557557271"/>
                  </a:ext>
                </a:extLst>
              </a:tr>
              <a:tr h="338671">
                <a:tc vMerge="1">
                  <a:txBody>
                    <a:bodyPr/>
                    <a:lstStyle/>
                    <a:p>
                      <a:endParaRPr lang="ru-RU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Грузовые</a:t>
                      </a:r>
                      <a:endParaRPr lang="ru-RU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</a:t>
                      </a:r>
                      <a:endParaRPr lang="ru-RU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54</a:t>
                      </a:r>
                      <a:endParaRPr lang="ru-RU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85</a:t>
                      </a:r>
                      <a:endParaRPr lang="ru-RU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760" marR="68760" anchor="ctr"/>
                </a:tc>
                <a:extLst>
                  <a:ext uri="{0D108BD9-81ED-4DB2-BD59-A6C34878D82A}">
                    <a16:rowId xmlns:a16="http://schemas.microsoft.com/office/drawing/2014/main" val="4171418775"/>
                  </a:ext>
                </a:extLst>
              </a:tr>
              <a:tr h="338671">
                <a:tc vMerge="1">
                  <a:txBody>
                    <a:bodyPr/>
                    <a:lstStyle/>
                    <a:p>
                      <a:endParaRPr lang="ru-RU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Пассажирские</a:t>
                      </a:r>
                      <a:endParaRPr lang="ru-RU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ru-RU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ru-RU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ru-RU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760" marR="68760" anchor="ctr"/>
                </a:tc>
                <a:extLst>
                  <a:ext uri="{0D108BD9-81ED-4DB2-BD59-A6C34878D82A}">
                    <a16:rowId xmlns:a16="http://schemas.microsoft.com/office/drawing/2014/main" val="2753292108"/>
                  </a:ext>
                </a:extLst>
              </a:tr>
              <a:tr h="338671">
                <a:tc rowSpan="4"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Из них</a:t>
                      </a:r>
                      <a:endParaRPr lang="ru-RU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Внеклассные</a:t>
                      </a:r>
                      <a:endParaRPr lang="ru-RU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98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98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98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</a:p>
                  </a:txBody>
                  <a:tcPr marL="68760" marR="68760" anchor="ctr"/>
                </a:tc>
                <a:extLst>
                  <a:ext uri="{0D108BD9-81ED-4DB2-BD59-A6C34878D82A}">
                    <a16:rowId xmlns:a16="http://schemas.microsoft.com/office/drawing/2014/main" val="102940636"/>
                  </a:ext>
                </a:extLst>
              </a:tr>
              <a:tr h="338671">
                <a:tc vMerge="1">
                  <a:txBody>
                    <a:bodyPr/>
                    <a:lstStyle/>
                    <a:p>
                      <a:endParaRPr lang="ru-RU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класса</a:t>
                      </a:r>
                      <a:endParaRPr lang="ru-RU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98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98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98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</a:t>
                      </a:r>
                    </a:p>
                  </a:txBody>
                  <a:tcPr marL="68760" marR="68760" anchor="ctr"/>
                </a:tc>
                <a:extLst>
                  <a:ext uri="{0D108BD9-81ED-4DB2-BD59-A6C34878D82A}">
                    <a16:rowId xmlns:a16="http://schemas.microsoft.com/office/drawing/2014/main" val="3838847749"/>
                  </a:ext>
                </a:extLst>
              </a:tr>
              <a:tr h="269683">
                <a:tc vMerge="1">
                  <a:txBody>
                    <a:bodyPr/>
                    <a:lstStyle/>
                    <a:p>
                      <a:pPr algn="l">
                        <a:lnSpc>
                          <a:spcPts val="998"/>
                        </a:lnSpc>
                      </a:pPr>
                      <a:endParaRPr lang="ru-RU" sz="1200" b="1" strike="noStrike" spc="-1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998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класса</a:t>
                      </a: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98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</a:t>
                      </a: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98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98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</a:t>
                      </a:r>
                    </a:p>
                  </a:txBody>
                  <a:tcPr marL="68760" marR="68760" anchor="ctr"/>
                </a:tc>
                <a:extLst>
                  <a:ext uri="{0D108BD9-81ED-4DB2-BD59-A6C34878D82A}">
                    <a16:rowId xmlns:a16="http://schemas.microsoft.com/office/drawing/2014/main" val="3452715756"/>
                  </a:ext>
                </a:extLst>
              </a:tr>
              <a:tr h="269683">
                <a:tc vMerge="1">
                  <a:txBody>
                    <a:bodyPr/>
                    <a:lstStyle/>
                    <a:p>
                      <a:pPr algn="l">
                        <a:lnSpc>
                          <a:spcPts val="998"/>
                        </a:lnSpc>
                      </a:pPr>
                      <a:endParaRPr lang="ru-RU" sz="1200" b="1" strike="noStrike" spc="-1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998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 класса</a:t>
                      </a: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98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</a:t>
                      </a: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98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</a:t>
                      </a: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98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58</a:t>
                      </a:r>
                    </a:p>
                  </a:txBody>
                  <a:tcPr marL="68760" marR="68760" anchor="ctr"/>
                </a:tc>
                <a:extLst>
                  <a:ext uri="{0D108BD9-81ED-4DB2-BD59-A6C34878D82A}">
                    <a16:rowId xmlns:a16="http://schemas.microsoft.com/office/drawing/2014/main" val="3468510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779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65766" y="4677985"/>
            <a:ext cx="2646294" cy="31162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91A4B0D-5B82-48BC-A493-07C450FE28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/>
          <a:stretch/>
        </p:blipFill>
        <p:spPr>
          <a:xfrm>
            <a:off x="2" y="0"/>
            <a:ext cx="9175617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4" name="Picture 3" descr="Герб ФС">
            <a:extLst>
              <a:ext uri="{FF2B5EF4-FFF2-40B4-BE49-F238E27FC236}">
                <a16:creationId xmlns:a16="http://schemas.microsoft.com/office/drawing/2014/main" id="{C5A43F04-8101-4CA1-8CBB-19C5F4426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414941" y="-34615"/>
            <a:ext cx="685964" cy="685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Текст 2">
            <a:extLst>
              <a:ext uri="{FF2B5EF4-FFF2-40B4-BE49-F238E27FC236}">
                <a16:creationId xmlns:a16="http://schemas.microsoft.com/office/drawing/2014/main" id="{BD6ECBD9-25F8-4AE5-8E46-B611DE412127}"/>
              </a:ext>
            </a:extLst>
          </p:cNvPr>
          <p:cNvSpPr txBox="1">
            <a:spLocks/>
          </p:cNvSpPr>
          <p:nvPr/>
        </p:nvSpPr>
        <p:spPr>
          <a:xfrm>
            <a:off x="4277716" y="3529942"/>
            <a:ext cx="4866284" cy="1103990"/>
          </a:xfrm>
          <a:prstGeom prst="rect">
            <a:avLst/>
          </a:prstGeom>
        </p:spPr>
        <p:txBody>
          <a:bodyPr vert="horz" lIns="91429" tIns="45715" rIns="91429" bIns="4571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e Light" panose="020B0402020203020203" pitchFamily="34" charset="-52"/>
              <a:ea typeface="+mj-ea"/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D97050-976B-4ABA-BACD-E21CD330E8F3}"/>
              </a:ext>
            </a:extLst>
          </p:cNvPr>
          <p:cNvSpPr txBox="1"/>
          <p:nvPr/>
        </p:nvSpPr>
        <p:spPr>
          <a:xfrm>
            <a:off x="3663365" y="51466"/>
            <a:ext cx="4751576" cy="600154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r>
              <a:rPr lang="ru-RU" sz="1100" b="1" cap="all" dirty="0" smtClean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</a:t>
            </a:r>
            <a:endParaRPr lang="ru-RU" sz="1100" b="1" cap="all" dirty="0">
              <a:solidFill>
                <a:schemeClr val="bg1">
                  <a:lumMod val="9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446226"/>
              </p:ext>
            </p:extLst>
          </p:nvPr>
        </p:nvGraphicFramePr>
        <p:xfrm>
          <a:off x="-2" y="702815"/>
          <a:ext cx="9144002" cy="429603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094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0525">
                  <a:extLst>
                    <a:ext uri="{9D8B030D-6E8A-4147-A177-3AD203B41FA5}">
                      <a16:colId xmlns:a16="http://schemas.microsoft.com/office/drawing/2014/main" val="3885061267"/>
                    </a:ext>
                  </a:extLst>
                </a:gridCol>
                <a:gridCol w="1183022">
                  <a:extLst>
                    <a:ext uri="{9D8B030D-6E8A-4147-A177-3AD203B41FA5}">
                      <a16:colId xmlns:a16="http://schemas.microsoft.com/office/drawing/2014/main" val="3195352831"/>
                    </a:ext>
                  </a:extLst>
                </a:gridCol>
                <a:gridCol w="1044583">
                  <a:extLst>
                    <a:ext uri="{9D8B030D-6E8A-4147-A177-3AD203B41FA5}">
                      <a16:colId xmlns:a16="http://schemas.microsoft.com/office/drawing/2014/main" val="2824116168"/>
                    </a:ext>
                  </a:extLst>
                </a:gridCol>
                <a:gridCol w="950945">
                  <a:extLst>
                    <a:ext uri="{9D8B030D-6E8A-4147-A177-3AD203B41FA5}">
                      <a16:colId xmlns:a16="http://schemas.microsoft.com/office/drawing/2014/main" val="2539384545"/>
                    </a:ext>
                  </a:extLst>
                </a:gridCol>
              </a:tblGrid>
              <a:tr h="335872">
                <a:tc gridSpan="2">
                  <a:txBody>
                    <a:bodyPr/>
                    <a:lstStyle/>
                    <a:p>
                      <a:pPr algn="ctr">
                        <a:lnSpc>
                          <a:spcPts val="998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rgbClr val="C00000"/>
                          </a:solidFill>
                          <a:latin typeface="Verdana"/>
                          <a:ea typeface="Verdana"/>
                        </a:rPr>
                        <a:t>Техническая оснащенность железных дорог</a:t>
                      </a:r>
                    </a:p>
                  </a:txBody>
                  <a:tcPr marL="68760" marR="6876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98"/>
                        </a:lnSpc>
                      </a:pPr>
                      <a:r>
                        <a:rPr lang="ru-RU" sz="1200" b="1" strike="noStrike" spc="-1" smtClean="0">
                          <a:solidFill>
                            <a:srgbClr val="C00000"/>
                          </a:solidFill>
                          <a:latin typeface="Verdana"/>
                          <a:ea typeface="Verdana"/>
                        </a:rPr>
                        <a:t>ГЖД</a:t>
                      </a:r>
                      <a:endParaRPr lang="ru-RU" sz="1200" b="1" strike="noStrike" spc="-1" dirty="0" smtClean="0">
                        <a:solidFill>
                          <a:srgbClr val="C00000"/>
                        </a:solidFill>
                        <a:latin typeface="Verdana"/>
                        <a:ea typeface="Verdana"/>
                      </a:endParaRP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98"/>
                        </a:lnSpc>
                      </a:pPr>
                      <a:r>
                        <a:rPr lang="ru-RU" sz="1200" b="1" strike="noStrike" spc="-1" smtClean="0">
                          <a:solidFill>
                            <a:srgbClr val="C00000"/>
                          </a:solidFill>
                          <a:latin typeface="Verdana"/>
                          <a:ea typeface="Verdana"/>
                        </a:rPr>
                        <a:t>КбЖД</a:t>
                      </a:r>
                      <a:endParaRPr lang="ru-RU" sz="1200" b="1" strike="noStrike" spc="-1" dirty="0" smtClean="0">
                        <a:solidFill>
                          <a:srgbClr val="C00000"/>
                        </a:solidFill>
                        <a:latin typeface="Verdana"/>
                        <a:ea typeface="Verdana"/>
                      </a:endParaRP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98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rgbClr val="C00000"/>
                          </a:solidFill>
                          <a:latin typeface="Verdana"/>
                          <a:ea typeface="Verdana"/>
                        </a:rPr>
                        <a:t>МТУ</a:t>
                      </a:r>
                    </a:p>
                  </a:txBody>
                  <a:tcPr marL="68760" marR="6876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872">
                <a:tc rowSpan="10">
                  <a:txBody>
                    <a:bodyPr/>
                    <a:lstStyle/>
                    <a:p>
                      <a:pPr algn="l">
                        <a:lnSpc>
                          <a:spcPts val="998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Переезды</a:t>
                      </a: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998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Всего</a:t>
                      </a: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98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837</a:t>
                      </a: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98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609</a:t>
                      </a: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98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1 446</a:t>
                      </a:r>
                    </a:p>
                  </a:txBody>
                  <a:tcPr marL="68760" marR="68760" anchor="ctr"/>
                </a:tc>
                <a:extLst>
                  <a:ext uri="{0D108BD9-81ED-4DB2-BD59-A6C34878D82A}">
                    <a16:rowId xmlns:a16="http://schemas.microsoft.com/office/drawing/2014/main" val="1946120961"/>
                  </a:ext>
                </a:extLst>
              </a:tr>
              <a:tr h="421792">
                <a:tc vMerge="1">
                  <a:txBody>
                    <a:bodyPr/>
                    <a:lstStyle/>
                    <a:p>
                      <a:pPr algn="l">
                        <a:lnSpc>
                          <a:spcPts val="998"/>
                        </a:lnSpc>
                      </a:pPr>
                      <a:endParaRPr lang="ru-RU" sz="1200" b="1" strike="noStrike" spc="-1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998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Охраняемые</a:t>
                      </a: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172</a:t>
                      </a:r>
                      <a:endParaRPr lang="ru-RU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214</a:t>
                      </a:r>
                      <a:endParaRPr lang="ru-RU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386</a:t>
                      </a:r>
                      <a:endParaRPr lang="ru-RU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760" marR="68760" anchor="ctr"/>
                </a:tc>
                <a:extLst>
                  <a:ext uri="{0D108BD9-81ED-4DB2-BD59-A6C34878D82A}">
                    <a16:rowId xmlns:a16="http://schemas.microsoft.com/office/drawing/2014/main" val="2766962536"/>
                  </a:ext>
                </a:extLst>
              </a:tr>
              <a:tr h="421792">
                <a:tc vMerge="1">
                  <a:txBody>
                    <a:bodyPr/>
                    <a:lstStyle/>
                    <a:p>
                      <a:pPr algn="l">
                        <a:lnSpc>
                          <a:spcPts val="998"/>
                        </a:lnSpc>
                      </a:pPr>
                      <a:endParaRPr lang="ru-RU" sz="1200" b="1" strike="noStrike" spc="-1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998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Неохраняемые</a:t>
                      </a: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658</a:t>
                      </a:r>
                      <a:endParaRPr lang="ru-RU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395</a:t>
                      </a:r>
                      <a:endParaRPr lang="ru-RU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1 053</a:t>
                      </a:r>
                      <a:endParaRPr lang="ru-RU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760" marR="68760" anchor="ctr"/>
                </a:tc>
                <a:extLst>
                  <a:ext uri="{0D108BD9-81ED-4DB2-BD59-A6C34878D82A}">
                    <a16:rowId xmlns:a16="http://schemas.microsoft.com/office/drawing/2014/main" val="1557557271"/>
                  </a:ext>
                </a:extLst>
              </a:tr>
              <a:tr h="421792">
                <a:tc vMerge="1">
                  <a:txBody>
                    <a:bodyPr/>
                    <a:lstStyle/>
                    <a:p>
                      <a:endParaRPr lang="ru-RU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Оборудованы автоматической сигнализацией</a:t>
                      </a:r>
                      <a:endParaRPr lang="ru-RU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521</a:t>
                      </a:r>
                      <a:endParaRPr lang="ru-RU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510</a:t>
                      </a:r>
                      <a:endParaRPr lang="ru-RU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1 031</a:t>
                      </a:r>
                      <a:endParaRPr lang="ru-RU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760" marR="68760" anchor="ctr"/>
                </a:tc>
                <a:extLst>
                  <a:ext uri="{0D108BD9-81ED-4DB2-BD59-A6C34878D82A}">
                    <a16:rowId xmlns:a16="http://schemas.microsoft.com/office/drawing/2014/main" val="4171418775"/>
                  </a:ext>
                </a:extLst>
              </a:tr>
              <a:tr h="421792">
                <a:tc vMerge="1">
                  <a:txBody>
                    <a:bodyPr/>
                    <a:lstStyle/>
                    <a:p>
                      <a:endParaRPr lang="ru-RU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Оборудованы видео фиксацией</a:t>
                      </a:r>
                      <a:endParaRPr lang="ru-RU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</a:t>
                      </a:r>
                      <a:endParaRPr lang="ru-RU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ru-RU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45</a:t>
                      </a:r>
                      <a:endParaRPr lang="ru-RU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760" marR="68760" anchor="ctr"/>
                </a:tc>
                <a:extLst>
                  <a:ext uri="{0D108BD9-81ED-4DB2-BD59-A6C34878D82A}">
                    <a16:rowId xmlns:a16="http://schemas.microsoft.com/office/drawing/2014/main" val="2753292108"/>
                  </a:ext>
                </a:extLst>
              </a:tr>
              <a:tr h="421792">
                <a:tc vMerge="1">
                  <a:txBody>
                    <a:bodyPr/>
                    <a:lstStyle/>
                    <a:p>
                      <a:endParaRPr lang="ru-RU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 том числе подключены к системе «ПАУК» </a:t>
                      </a:r>
                      <a:endParaRPr lang="ru-RU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98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98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98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68760" marR="68760" anchor="ctr"/>
                </a:tc>
                <a:extLst>
                  <a:ext uri="{0D108BD9-81ED-4DB2-BD59-A6C34878D82A}">
                    <a16:rowId xmlns:a16="http://schemas.microsoft.com/office/drawing/2014/main" val="102940636"/>
                  </a:ext>
                </a:extLst>
              </a:tr>
              <a:tr h="421792">
                <a:tc vMerge="1">
                  <a:txBody>
                    <a:bodyPr/>
                    <a:lstStyle/>
                    <a:p>
                      <a:endParaRPr lang="ru-RU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категории</a:t>
                      </a:r>
                      <a:endParaRPr lang="ru-RU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98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65</a:t>
                      </a: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98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92</a:t>
                      </a: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98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157</a:t>
                      </a:r>
                    </a:p>
                  </a:txBody>
                  <a:tcPr marL="68760" marR="68760" anchor="ctr"/>
                </a:tc>
                <a:extLst>
                  <a:ext uri="{0D108BD9-81ED-4DB2-BD59-A6C34878D82A}">
                    <a16:rowId xmlns:a16="http://schemas.microsoft.com/office/drawing/2014/main" val="3838847749"/>
                  </a:ext>
                </a:extLst>
              </a:tr>
              <a:tr h="335872">
                <a:tc vMerge="1">
                  <a:txBody>
                    <a:bodyPr/>
                    <a:lstStyle/>
                    <a:p>
                      <a:pPr algn="l">
                        <a:lnSpc>
                          <a:spcPts val="998"/>
                        </a:lnSpc>
                      </a:pPr>
                      <a:endParaRPr lang="ru-RU" sz="1200" b="1" strike="noStrike" spc="-1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998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категории</a:t>
                      </a: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98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106</a:t>
                      </a: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98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90</a:t>
                      </a: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98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196</a:t>
                      </a:r>
                    </a:p>
                  </a:txBody>
                  <a:tcPr marL="68760" marR="68760" anchor="ctr"/>
                </a:tc>
                <a:extLst>
                  <a:ext uri="{0D108BD9-81ED-4DB2-BD59-A6C34878D82A}">
                    <a16:rowId xmlns:a16="http://schemas.microsoft.com/office/drawing/2014/main" val="3452715756"/>
                  </a:ext>
                </a:extLst>
              </a:tr>
              <a:tr h="335872">
                <a:tc vMerge="1">
                  <a:txBody>
                    <a:bodyPr/>
                    <a:lstStyle/>
                    <a:p>
                      <a:pPr algn="l">
                        <a:lnSpc>
                          <a:spcPts val="998"/>
                        </a:lnSpc>
                      </a:pPr>
                      <a:endParaRPr lang="ru-RU" sz="1200" b="1" strike="noStrike" spc="-1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998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 категории</a:t>
                      </a: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98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105</a:t>
                      </a: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98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97</a:t>
                      </a: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98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</a:t>
                      </a:r>
                    </a:p>
                  </a:txBody>
                  <a:tcPr marL="68760" marR="68760" anchor="ctr"/>
                </a:tc>
                <a:extLst>
                  <a:ext uri="{0D108BD9-81ED-4DB2-BD59-A6C34878D82A}">
                    <a16:rowId xmlns:a16="http://schemas.microsoft.com/office/drawing/2014/main" val="3468510413"/>
                  </a:ext>
                </a:extLst>
              </a:tr>
              <a:tr h="421792">
                <a:tc vMerge="1">
                  <a:txBody>
                    <a:bodyPr/>
                    <a:lstStyle/>
                    <a:p>
                      <a:pPr algn="l">
                        <a:lnSpc>
                          <a:spcPts val="998"/>
                        </a:lnSpc>
                      </a:pPr>
                      <a:endParaRPr lang="ru-RU" sz="1200" b="1" strike="noStrike" spc="-1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998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 категории</a:t>
                      </a: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554</a:t>
                      </a:r>
                      <a:endParaRPr lang="ru-RU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330</a:t>
                      </a:r>
                      <a:endParaRPr lang="ru-RU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760" marR="68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722</a:t>
                      </a:r>
                      <a:endParaRPr lang="ru-RU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760" marR="68760" anchor="ctr"/>
                </a:tc>
                <a:extLst>
                  <a:ext uri="{0D108BD9-81ED-4DB2-BD59-A6C34878D82A}">
                    <a16:rowId xmlns:a16="http://schemas.microsoft.com/office/drawing/2014/main" val="3621138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81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65766" y="4677985"/>
            <a:ext cx="2646294" cy="31162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91A4B0D-5B82-48BC-A493-07C450FE28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/>
          <a:stretch/>
        </p:blipFill>
        <p:spPr>
          <a:xfrm>
            <a:off x="2" y="0"/>
            <a:ext cx="9175617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D97050-976B-4ABA-BACD-E21CD330E8F3}"/>
              </a:ext>
            </a:extLst>
          </p:cNvPr>
          <p:cNvSpPr txBox="1"/>
          <p:nvPr/>
        </p:nvSpPr>
        <p:spPr>
          <a:xfrm>
            <a:off x="3788913" y="41923"/>
            <a:ext cx="4751576" cy="600154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r>
              <a:rPr lang="ru-RU" sz="1100" b="1" cap="all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</a:t>
            </a:r>
          </a:p>
        </p:txBody>
      </p:sp>
      <p:pic>
        <p:nvPicPr>
          <p:cNvPr id="14" name="Picture 3" descr="Герб ФС">
            <a:extLst>
              <a:ext uri="{FF2B5EF4-FFF2-40B4-BE49-F238E27FC236}">
                <a16:creationId xmlns:a16="http://schemas.microsoft.com/office/drawing/2014/main" id="{C5A43F04-8101-4CA1-8CBB-19C5F4426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414941" y="-34615"/>
            <a:ext cx="685964" cy="685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Текст 2">
            <a:extLst>
              <a:ext uri="{FF2B5EF4-FFF2-40B4-BE49-F238E27FC236}">
                <a16:creationId xmlns:a16="http://schemas.microsoft.com/office/drawing/2014/main" id="{BD6ECBD9-25F8-4AE5-8E46-B611DE412127}"/>
              </a:ext>
            </a:extLst>
          </p:cNvPr>
          <p:cNvSpPr txBox="1">
            <a:spLocks/>
          </p:cNvSpPr>
          <p:nvPr/>
        </p:nvSpPr>
        <p:spPr>
          <a:xfrm>
            <a:off x="4277716" y="3529942"/>
            <a:ext cx="4866284" cy="1103990"/>
          </a:xfrm>
          <a:prstGeom prst="rect">
            <a:avLst/>
          </a:prstGeom>
        </p:spPr>
        <p:txBody>
          <a:bodyPr vert="horz" lIns="91429" tIns="45715" rIns="91429" bIns="4571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e Light" panose="020B0402020203020203" pitchFamily="34" charset="-52"/>
              <a:ea typeface="+mj-ea"/>
              <a:cs typeface="+mj-cs"/>
            </a:endParaRPr>
          </a:p>
        </p:txBody>
      </p:sp>
      <p:graphicFrame>
        <p:nvGraphicFramePr>
          <p:cNvPr id="18" name="Table 4"/>
          <p:cNvGraphicFramePr/>
          <p:nvPr>
            <p:extLst>
              <p:ext uri="{D42A27DB-BD31-4B8C-83A1-F6EECF244321}">
                <p14:modId xmlns:p14="http://schemas.microsoft.com/office/powerpoint/2010/main" val="1042933791"/>
              </p:ext>
            </p:extLst>
          </p:nvPr>
        </p:nvGraphicFramePr>
        <p:xfrm>
          <a:off x="1524449" y="1076332"/>
          <a:ext cx="4006987" cy="2447829"/>
        </p:xfrm>
        <a:graphic>
          <a:graphicData uri="http://schemas.openxmlformats.org/drawingml/2006/table">
            <a:tbl>
              <a:tblPr/>
              <a:tblGrid>
                <a:gridCol w="2205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1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43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100" b="1" strike="noStrike" spc="-1" dirty="0">
                          <a:solidFill>
                            <a:srgbClr val="FFFFFF"/>
                          </a:solidFill>
                          <a:latin typeface="Verdana"/>
                          <a:ea typeface="Verdana"/>
                        </a:rPr>
                        <a:t>Объекты контроля по категориям риска</a:t>
                      </a:r>
                      <a:endParaRPr lang="ru-RU" sz="1100" b="0" strike="noStrike" spc="-1" dirty="0">
                        <a:latin typeface="Times New Roman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b="1" strike="noStrike" spc="-1" dirty="0">
                          <a:solidFill>
                            <a:srgbClr val="FFFFFF"/>
                          </a:solidFill>
                          <a:latin typeface="Verdana"/>
                          <a:ea typeface="Verdana"/>
                        </a:rPr>
                        <a:t>Количество объектов </a:t>
                      </a: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695"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lnSpc>
                          <a:spcPts val="1199"/>
                        </a:lnSpc>
                      </a:pPr>
                      <a:r>
                        <a:rPr lang="ru-RU" sz="1200" b="1" strike="noStrike" kern="1200" spc="-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/>
                          <a:ea typeface="Verdana"/>
                          <a:cs typeface="+mn-cs"/>
                        </a:rPr>
                        <a:t>Чрезвычайно высокий</a:t>
                      </a: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199"/>
                        </a:lnSpc>
                      </a:pPr>
                      <a:r>
                        <a:rPr lang="ru-RU" sz="1200" b="1" strike="noStrike" kern="1200" spc="-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/>
                          <a:ea typeface="Verdana"/>
                          <a:cs typeface="+mn-cs"/>
                        </a:rPr>
                        <a:t>3</a:t>
                      </a:r>
                      <a:endParaRPr lang="ru-RU" sz="1200" b="1" strike="noStrike" kern="1200" spc="-1" dirty="0">
                        <a:solidFill>
                          <a:schemeClr val="bg2">
                            <a:lumMod val="10000"/>
                          </a:schemeClr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424"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lnSpc>
                          <a:spcPts val="1199"/>
                        </a:lnSpc>
                      </a:pPr>
                      <a:r>
                        <a:rPr lang="ru-RU" sz="1200" b="1" strike="noStrike" kern="1200" spc="-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/>
                          <a:ea typeface="Verdana"/>
                          <a:cs typeface="+mn-cs"/>
                        </a:rPr>
                        <a:t>Высокий</a:t>
                      </a: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199"/>
                        </a:lnSpc>
                      </a:pPr>
                      <a:r>
                        <a:rPr lang="ru-RU" sz="1200" b="1" strike="noStrike" kern="1200" spc="-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/>
                          <a:ea typeface="Verdana"/>
                          <a:cs typeface="+mn-cs"/>
                        </a:rPr>
                        <a:t>24</a:t>
                      </a:r>
                      <a:endParaRPr lang="ru-RU" sz="1200" b="1" strike="noStrike" kern="1200" spc="-1" dirty="0">
                        <a:solidFill>
                          <a:schemeClr val="bg2">
                            <a:lumMod val="10000"/>
                          </a:schemeClr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845"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lnSpc>
                          <a:spcPts val="1199"/>
                        </a:lnSpc>
                      </a:pPr>
                      <a:r>
                        <a:rPr lang="ru-RU" sz="1200" b="1" strike="noStrike" kern="1200" spc="-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/>
                          <a:ea typeface="Verdana"/>
                          <a:cs typeface="+mn-cs"/>
                        </a:rPr>
                        <a:t>Значительный</a:t>
                      </a: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199"/>
                        </a:lnSpc>
                      </a:pPr>
                      <a:r>
                        <a:rPr lang="ru-RU" sz="1200" b="1" strike="noStrike" kern="1200" spc="-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/>
                          <a:ea typeface="Verdana"/>
                          <a:cs typeface="+mn-cs"/>
                        </a:rPr>
                        <a:t>146</a:t>
                      </a:r>
                      <a:endParaRPr lang="ru-RU" sz="1200" b="1" strike="noStrike" kern="1200" spc="-1" dirty="0">
                        <a:solidFill>
                          <a:schemeClr val="bg2">
                            <a:lumMod val="10000"/>
                          </a:schemeClr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518"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lnSpc>
                          <a:spcPts val="1199"/>
                        </a:lnSpc>
                      </a:pPr>
                      <a:r>
                        <a:rPr lang="ru-RU" sz="1200" b="1" strike="noStrike" kern="1200" spc="-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/>
                          <a:ea typeface="Verdana"/>
                          <a:cs typeface="+mn-cs"/>
                        </a:rPr>
                        <a:t>Средний</a:t>
                      </a: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199"/>
                        </a:lnSpc>
                      </a:pPr>
                      <a:r>
                        <a:rPr lang="ru-RU" sz="1200" b="1" strike="noStrike" kern="1200" spc="-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/>
                          <a:ea typeface="Verdana"/>
                          <a:cs typeface="+mn-cs"/>
                        </a:rPr>
                        <a:t>121</a:t>
                      </a:r>
                      <a:endParaRPr lang="ru-RU" sz="1200" b="1" strike="noStrike" kern="1200" spc="-1" dirty="0">
                        <a:solidFill>
                          <a:schemeClr val="bg2">
                            <a:lumMod val="10000"/>
                          </a:schemeClr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426"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lnSpc>
                          <a:spcPts val="1199"/>
                        </a:lnSpc>
                      </a:pPr>
                      <a:r>
                        <a:rPr lang="ru-RU" sz="1200" b="1" strike="noStrike" kern="1200" spc="-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/>
                          <a:ea typeface="Verdana"/>
                          <a:cs typeface="+mn-cs"/>
                        </a:rPr>
                        <a:t>Умеренный</a:t>
                      </a: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199"/>
                        </a:lnSpc>
                      </a:pPr>
                      <a:r>
                        <a:rPr lang="ru-RU" sz="1200" b="1" strike="noStrike" kern="1200" spc="-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/>
                          <a:ea typeface="Verdana"/>
                          <a:cs typeface="+mn-cs"/>
                        </a:rPr>
                        <a:t>16</a:t>
                      </a:r>
                      <a:endParaRPr lang="ru-RU" sz="1200" b="1" strike="noStrike" kern="1200" spc="-1" dirty="0">
                        <a:solidFill>
                          <a:schemeClr val="bg2">
                            <a:lumMod val="10000"/>
                          </a:schemeClr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416"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lnSpc>
                          <a:spcPts val="1199"/>
                        </a:lnSpc>
                      </a:pPr>
                      <a:r>
                        <a:rPr lang="ru-RU" sz="1200" b="1" strike="noStrike" kern="1200" spc="-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/>
                          <a:ea typeface="Verdana"/>
                          <a:cs typeface="+mn-cs"/>
                        </a:rPr>
                        <a:t>Низкий</a:t>
                      </a: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199"/>
                        </a:lnSpc>
                      </a:pPr>
                      <a:r>
                        <a:rPr lang="ru-RU" sz="1200" b="1" strike="noStrike" kern="1200" spc="-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/>
                          <a:ea typeface="Verdana"/>
                          <a:cs typeface="+mn-cs"/>
                        </a:rPr>
                        <a:t>2711</a:t>
                      </a:r>
                      <a:endParaRPr lang="ru-RU" sz="1200" b="1" strike="noStrike" kern="1200" spc="-1" dirty="0">
                        <a:solidFill>
                          <a:schemeClr val="bg2">
                            <a:lumMod val="10000"/>
                          </a:schemeClr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5" name="Table 5"/>
          <p:cNvGraphicFramePr/>
          <p:nvPr>
            <p:extLst>
              <p:ext uri="{D42A27DB-BD31-4B8C-83A1-F6EECF244321}">
                <p14:modId xmlns:p14="http://schemas.microsoft.com/office/powerpoint/2010/main" val="142508221"/>
              </p:ext>
            </p:extLst>
          </p:nvPr>
        </p:nvGraphicFramePr>
        <p:xfrm>
          <a:off x="-9989" y="3577942"/>
          <a:ext cx="2971800" cy="992482"/>
        </p:xfrm>
        <a:graphic>
          <a:graphicData uri="http://schemas.openxmlformats.org/drawingml/2006/table">
            <a:tbl>
              <a:tblPr/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0802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ru-RU" sz="1000" b="1" strike="noStrike" spc="-1" dirty="0">
                          <a:solidFill>
                            <a:srgbClr val="404040"/>
                          </a:solidFill>
                          <a:latin typeface="Verdana"/>
                          <a:ea typeface="Verdana"/>
                        </a:rPr>
                        <a:t>Количество объектов </a:t>
                      </a:r>
                      <a:r>
                        <a:rPr lang="ru-RU" sz="1000" b="1" strike="noStrike" spc="-1" dirty="0" smtClean="0">
                          <a:solidFill>
                            <a:srgbClr val="404040"/>
                          </a:solidFill>
                          <a:latin typeface="Verdana"/>
                          <a:ea typeface="Verdana"/>
                        </a:rPr>
                        <a:t>контроля </a:t>
                      </a:r>
                      <a:r>
                        <a:rPr lang="ru-RU" sz="1000" b="1" strike="noStrike" spc="-1" dirty="0" smtClean="0">
                          <a:solidFill>
                            <a:srgbClr val="404040"/>
                          </a:solidFill>
                          <a:latin typeface="Verdana"/>
                          <a:ea typeface="Verdana"/>
                        </a:rPr>
                        <a:t>-3021</a:t>
                      </a:r>
                      <a:endParaRPr lang="ru-RU" sz="1000" b="0" strike="noStrike" spc="-1" dirty="0">
                        <a:latin typeface="Times New Roman"/>
                      </a:endParaRPr>
                    </a:p>
                  </a:txBody>
                  <a:tcPr marL="51480" marR="5148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190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ru-RU" sz="1000" b="1" strike="noStrike" spc="-1" dirty="0" smtClean="0">
                          <a:solidFill>
                            <a:srgbClr val="404040"/>
                          </a:solidFill>
                          <a:latin typeface="Verdana"/>
                          <a:ea typeface="Verdana"/>
                        </a:rPr>
                        <a:t>Фактическая </a:t>
                      </a:r>
                      <a:r>
                        <a:rPr lang="ru-RU" sz="1000" b="1" strike="noStrike" spc="-1" dirty="0">
                          <a:solidFill>
                            <a:srgbClr val="404040"/>
                          </a:solidFill>
                          <a:latin typeface="Verdana"/>
                          <a:ea typeface="Verdana"/>
                        </a:rPr>
                        <a:t>численность инспекторского состава, чел</a:t>
                      </a:r>
                      <a:r>
                        <a:rPr lang="ru-RU" sz="1000" b="1" strike="noStrike" spc="-1" dirty="0" smtClean="0">
                          <a:solidFill>
                            <a:srgbClr val="404040"/>
                          </a:solidFill>
                          <a:latin typeface="Verdana"/>
                          <a:ea typeface="Verdana"/>
                        </a:rPr>
                        <a:t>. - 18</a:t>
                      </a:r>
                      <a:endParaRPr lang="ru-RU" sz="1000" b="0" strike="noStrike" spc="-1" dirty="0">
                        <a:latin typeface="Times New Roman"/>
                      </a:endParaRPr>
                    </a:p>
                  </a:txBody>
                  <a:tcPr marL="51480" marR="5148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190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ru-RU" sz="1000" b="1" strike="noStrike" spc="-1" dirty="0">
                          <a:solidFill>
                            <a:srgbClr val="404040"/>
                          </a:solidFill>
                          <a:latin typeface="Verdana"/>
                          <a:ea typeface="Verdana"/>
                        </a:rPr>
                        <a:t>Места дислокации Госжелдорнадзора по городам </a:t>
                      </a:r>
                      <a:r>
                        <a:rPr lang="ru-RU" sz="1000" b="1" strike="noStrike" spc="-1" dirty="0" smtClean="0">
                          <a:solidFill>
                            <a:srgbClr val="404040"/>
                          </a:solidFill>
                          <a:latin typeface="Verdana"/>
                          <a:ea typeface="Verdana"/>
                        </a:rPr>
                        <a:t>- 11</a:t>
                      </a:r>
                      <a:endParaRPr lang="ru-RU" sz="1000" b="0" strike="noStrike" spc="-1" dirty="0">
                        <a:latin typeface="Times New Roman"/>
                      </a:endParaRPr>
                    </a:p>
                  </a:txBody>
                  <a:tcPr marL="51480" marR="5148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6" name="Table 14"/>
          <p:cNvGraphicFramePr/>
          <p:nvPr>
            <p:extLst>
              <p:ext uri="{D42A27DB-BD31-4B8C-83A1-F6EECF244321}">
                <p14:modId xmlns:p14="http://schemas.microsoft.com/office/powerpoint/2010/main" val="1572722054"/>
              </p:ext>
            </p:extLst>
          </p:nvPr>
        </p:nvGraphicFramePr>
        <p:xfrm>
          <a:off x="2961811" y="3608495"/>
          <a:ext cx="6139093" cy="1079218"/>
        </p:xfrm>
        <a:graphic>
          <a:graphicData uri="http://schemas.openxmlformats.org/drawingml/2006/table">
            <a:tbl>
              <a:tblPr/>
              <a:tblGrid>
                <a:gridCol w="543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0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97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79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10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16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00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10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39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65289">
                <a:tc gridSpan="5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199"/>
                        </a:lnSpc>
                      </a:pPr>
                      <a:r>
                        <a:rPr lang="ru-RU" sz="1050" b="1" strike="noStrike" kern="1200" spc="-1" baseline="0" dirty="0" smtClean="0">
                          <a:solidFill>
                            <a:srgbClr val="FF0000"/>
                          </a:solidFill>
                          <a:latin typeface="Verdana"/>
                          <a:ea typeface="Verdana"/>
                          <a:cs typeface="+mn-cs"/>
                        </a:rPr>
                        <a:t>ГЖД</a:t>
                      </a:r>
                      <a:endParaRPr lang="ru-RU" sz="1050" b="1" strike="noStrike" kern="1200" spc="-1" baseline="0" dirty="0">
                        <a:solidFill>
                          <a:srgbClr val="FF0000"/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91441" marR="91441">
                    <a:lnL w="9360">
                      <a:solidFill>
                        <a:srgbClr val="4A7EBB"/>
                      </a:solidFill>
                    </a:lnL>
                    <a:lnT w="432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199"/>
                        </a:lnSpc>
                      </a:pPr>
                      <a:endParaRPr lang="ru-RU" sz="700" b="1" strike="noStrike" spc="-1" baseline="0" dirty="0">
                        <a:latin typeface="Times New Roman"/>
                      </a:endParaRPr>
                    </a:p>
                  </a:txBody>
                  <a:tcPr marL="68401" marR="68401">
                    <a:lnT w="432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4A7EBB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199"/>
                        </a:lnSpc>
                      </a:pPr>
                      <a:endParaRPr lang="ru-RU" sz="700" b="1" strike="noStrike" spc="-1" baseline="0" dirty="0">
                        <a:latin typeface="Times New Roman"/>
                      </a:endParaRPr>
                    </a:p>
                  </a:txBody>
                  <a:tcPr marL="68401" marR="68401">
                    <a:lnT w="432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4A7EBB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199"/>
                        </a:lnSpc>
                      </a:pPr>
                      <a:endParaRPr lang="ru-RU" sz="700" b="1" strike="noStrike" spc="-1" baseline="0" dirty="0">
                        <a:latin typeface="Times New Roman"/>
                      </a:endParaRPr>
                    </a:p>
                  </a:txBody>
                  <a:tcPr marL="68401" marR="68401">
                    <a:lnT w="432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4A7EBB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199"/>
                        </a:lnSpc>
                      </a:pPr>
                      <a:endParaRPr lang="ru-RU" sz="700" b="1" strike="noStrike" spc="-1" baseline="0" dirty="0">
                        <a:latin typeface="Times New Roman"/>
                      </a:endParaRPr>
                    </a:p>
                  </a:txBody>
                  <a:tcPr marL="68401" marR="68401">
                    <a:lnT w="432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4A7EBB"/>
                      </a:solidFill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685714" rtl="0" eaLnBrk="1" fontAlgn="auto" latinLnBrk="0" hangingPunct="1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strike="noStrike" kern="1200" spc="-1" baseline="0" dirty="0" err="1" smtClean="0">
                          <a:solidFill>
                            <a:srgbClr val="FF0000"/>
                          </a:solidFill>
                          <a:latin typeface="Verdana"/>
                          <a:ea typeface="Verdana"/>
                          <a:cs typeface="+mn-cs"/>
                        </a:rPr>
                        <a:t>КбЖД</a:t>
                      </a:r>
                      <a:endParaRPr lang="ru-RU" sz="1050" b="1" strike="noStrike" spc="-1" baseline="0" dirty="0">
                        <a:latin typeface="Times New Roman"/>
                      </a:endParaRPr>
                    </a:p>
                  </a:txBody>
                  <a:tcPr marL="68401" marR="68401">
                    <a:lnR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199"/>
                        </a:lnSpc>
                      </a:pPr>
                      <a:endParaRPr lang="ru-RU" sz="700" b="1" strike="noStrike" spc="-1" baseline="0" dirty="0">
                        <a:latin typeface="Times New Roman"/>
                      </a:endParaRPr>
                    </a:p>
                  </a:txBody>
                  <a:tcPr marL="68401" marR="68401">
                    <a:lnT w="432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4A7EBB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199"/>
                        </a:lnSpc>
                      </a:pPr>
                      <a:endParaRPr lang="ru-RU" sz="700" b="1" strike="noStrike" spc="-1" baseline="0" dirty="0">
                        <a:latin typeface="Times New Roman"/>
                      </a:endParaRPr>
                    </a:p>
                  </a:txBody>
                  <a:tcPr marL="68401" marR="68401">
                    <a:lnT w="432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4A7EBB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199"/>
                        </a:lnSpc>
                      </a:pPr>
                      <a:endParaRPr lang="ru-RU" sz="700" b="1" strike="noStrike" spc="-1" baseline="0" dirty="0">
                        <a:latin typeface="Times New Roman"/>
                      </a:endParaRPr>
                    </a:p>
                  </a:txBody>
                  <a:tcPr marL="68401" marR="68401">
                    <a:lnR w="9360">
                      <a:solidFill>
                        <a:srgbClr val="4A7EBB"/>
                      </a:solidFill>
                    </a:lnR>
                    <a:lnT w="432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4A7EBB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199"/>
                        </a:lnSpc>
                      </a:pPr>
                      <a:r>
                        <a:rPr lang="ru-RU" sz="1100" b="1" strike="noStrike" kern="1200" spc="-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1" strike="noStrike" kern="1200" spc="-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Verdana"/>
                        <a:cs typeface="Times New Roman" panose="02020603050405020304" pitchFamily="18" charset="0"/>
                      </a:endParaRPr>
                    </a:p>
                  </a:txBody>
                  <a:tcPr marL="91441" marR="91441">
                    <a:lnL w="9360">
                      <a:solidFill>
                        <a:srgbClr val="4A7EBB"/>
                      </a:solidFill>
                    </a:lnL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9"/>
                        </a:lnSpc>
                      </a:pPr>
                      <a:r>
                        <a:rPr lang="ru-RU" sz="1100" b="1" strike="noStrike" spc="-1" dirty="0" smtClean="0">
                          <a:latin typeface="Times New Roman"/>
                        </a:rPr>
                        <a:t>1</a:t>
                      </a:r>
                      <a:endParaRPr lang="ru-RU" sz="1100" b="1" strike="noStrike" spc="-1" dirty="0">
                        <a:latin typeface="Times New Roman"/>
                      </a:endParaRPr>
                    </a:p>
                  </a:txBody>
                  <a:tcPr marL="68401" marR="68401"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9"/>
                        </a:lnSpc>
                      </a:pPr>
                      <a:r>
                        <a:rPr lang="ru-RU" sz="1100" b="1" strike="noStrike" spc="-1" dirty="0" smtClean="0">
                          <a:latin typeface="Times New Roman"/>
                        </a:rPr>
                        <a:t>2</a:t>
                      </a:r>
                      <a:endParaRPr lang="ru-RU" sz="1100" b="1" strike="noStrike" spc="-1" dirty="0">
                        <a:latin typeface="Times New Roman"/>
                      </a:endParaRPr>
                    </a:p>
                  </a:txBody>
                  <a:tcPr marL="68401" marR="68401"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9"/>
                        </a:lnSpc>
                      </a:pPr>
                      <a:r>
                        <a:rPr lang="ru-RU" sz="1100" b="1" strike="noStrike" spc="-1" dirty="0" smtClean="0">
                          <a:latin typeface="Times New Roman"/>
                        </a:rPr>
                        <a:t>2</a:t>
                      </a:r>
                      <a:endParaRPr lang="ru-RU" sz="1100" b="1" strike="noStrike" spc="-1" dirty="0">
                        <a:latin typeface="Times New Roman"/>
                      </a:endParaRPr>
                    </a:p>
                  </a:txBody>
                  <a:tcPr marL="68401" marR="68401"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9"/>
                        </a:lnSpc>
                      </a:pPr>
                      <a:r>
                        <a:rPr lang="ru-RU" sz="1100" b="1" strike="noStrike" spc="-1" dirty="0" smtClean="0">
                          <a:latin typeface="Times New Roman"/>
                        </a:rPr>
                        <a:t>1</a:t>
                      </a:r>
                      <a:endParaRPr lang="ru-RU" sz="1100" b="1" strike="noStrike" spc="-1" dirty="0">
                        <a:latin typeface="Times New Roman"/>
                      </a:endParaRPr>
                    </a:p>
                  </a:txBody>
                  <a:tcPr marL="68401" marR="68401"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9"/>
                        </a:lnSpc>
                      </a:pPr>
                      <a:r>
                        <a:rPr lang="ru-RU" sz="1100" b="1" strike="noStrike" spc="-1" dirty="0" smtClean="0">
                          <a:latin typeface="Times New Roman"/>
                        </a:rPr>
                        <a:t>0</a:t>
                      </a:r>
                      <a:endParaRPr lang="ru-RU" sz="1100" b="1" strike="noStrike" spc="-1" dirty="0">
                        <a:latin typeface="Times New Roman"/>
                      </a:endParaRPr>
                    </a:p>
                  </a:txBody>
                  <a:tcPr marL="68401" marR="68401"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9"/>
                        </a:lnSpc>
                      </a:pPr>
                      <a:r>
                        <a:rPr lang="ru-RU" sz="1100" b="1" strike="noStrike" spc="-1" dirty="0" smtClean="0">
                          <a:latin typeface="Times New Roman"/>
                        </a:rPr>
                        <a:t>2</a:t>
                      </a:r>
                      <a:endParaRPr lang="ru-RU" sz="1100" b="1" strike="noStrike" spc="-1" dirty="0">
                        <a:latin typeface="Times New Roman"/>
                      </a:endParaRPr>
                    </a:p>
                  </a:txBody>
                  <a:tcPr marL="68401" marR="68401"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9"/>
                        </a:lnSpc>
                      </a:pPr>
                      <a:r>
                        <a:rPr lang="ru-RU" sz="1100" b="1" strike="noStrike" spc="-1" dirty="0" smtClean="0">
                          <a:latin typeface="Times New Roman"/>
                        </a:rPr>
                        <a:t>3</a:t>
                      </a:r>
                      <a:endParaRPr lang="ru-RU" sz="1100" b="1" strike="noStrike" spc="-1" dirty="0">
                        <a:latin typeface="Times New Roman"/>
                      </a:endParaRPr>
                    </a:p>
                  </a:txBody>
                  <a:tcPr marL="68401" marR="68401"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9"/>
                        </a:lnSpc>
                      </a:pPr>
                      <a:r>
                        <a:rPr lang="ru-RU" sz="1100" b="1" strike="noStrike" spc="-1" dirty="0" smtClean="0">
                          <a:latin typeface="Times New Roman"/>
                        </a:rPr>
                        <a:t>2</a:t>
                      </a:r>
                      <a:endParaRPr lang="ru-RU" sz="1100" b="1" strike="noStrike" spc="-1" dirty="0">
                        <a:latin typeface="Times New Roman"/>
                      </a:endParaRPr>
                    </a:p>
                  </a:txBody>
                  <a:tcPr marL="68401" marR="68401"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6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err="1" smtClean="0">
                          <a:latin typeface="Times New Roman"/>
                        </a:rPr>
                        <a:t>Н.Новгород</a:t>
                      </a:r>
                      <a:endParaRPr lang="ru-RU" sz="1050" b="1" strike="noStrike" kern="1200" spc="-1" dirty="0">
                        <a:solidFill>
                          <a:srgbClr val="FF0000"/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91441" marR="91441">
                    <a:lnL w="9360">
                      <a:solidFill>
                        <a:srgbClr val="4A7EBB"/>
                      </a:solidFill>
                    </a:lnL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14" rtl="0" eaLnBrk="1" fontAlgn="auto" latinLnBrk="0" hangingPunct="1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latin typeface="Times New Roman"/>
                        </a:rPr>
                        <a:t>Владимир</a:t>
                      </a:r>
                    </a:p>
                    <a:p>
                      <a:pPr algn="ctr">
                        <a:lnSpc>
                          <a:spcPts val="1199"/>
                        </a:lnSpc>
                      </a:pPr>
                      <a:endParaRPr lang="ru-RU" sz="800" b="1" strike="noStrike" spc="-1" dirty="0">
                        <a:latin typeface="Times New Roman"/>
                      </a:endParaRPr>
                    </a:p>
                  </a:txBody>
                  <a:tcPr marL="68401" marR="68401"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14" rtl="0" eaLnBrk="1" fontAlgn="auto" latinLnBrk="0" hangingPunct="1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latin typeface="Times New Roman"/>
                        </a:rPr>
                        <a:t>Киров</a:t>
                      </a:r>
                    </a:p>
                    <a:p>
                      <a:pPr algn="ctr">
                        <a:lnSpc>
                          <a:spcPts val="1199"/>
                        </a:lnSpc>
                      </a:pPr>
                      <a:endParaRPr lang="ru-RU" sz="800" b="1" strike="noStrike" spc="-1" dirty="0">
                        <a:latin typeface="Times New Roman"/>
                      </a:endParaRPr>
                    </a:p>
                  </a:txBody>
                  <a:tcPr marL="68401" marR="68401"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14" rtl="0" eaLnBrk="1" fontAlgn="auto" latinLnBrk="0" hangingPunct="1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latin typeface="Times New Roman"/>
                        </a:rPr>
                        <a:t>Ижевск</a:t>
                      </a:r>
                    </a:p>
                    <a:p>
                      <a:pPr algn="ctr">
                        <a:lnSpc>
                          <a:spcPts val="1199"/>
                        </a:lnSpc>
                      </a:pPr>
                      <a:endParaRPr lang="ru-RU" sz="800" b="1" strike="noStrike" spc="-1" dirty="0">
                        <a:latin typeface="Times New Roman"/>
                      </a:endParaRPr>
                    </a:p>
                  </a:txBody>
                  <a:tcPr marL="68401" marR="68401"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14" rtl="0" eaLnBrk="1" fontAlgn="auto" latinLnBrk="0" hangingPunct="1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latin typeface="Times New Roman"/>
                        </a:rPr>
                        <a:t>Чебоксары-Канаш-Казань</a:t>
                      </a:r>
                      <a:endParaRPr lang="ru-RU" sz="800" b="1" strike="noStrike" spc="-1" dirty="0">
                        <a:latin typeface="Times New Roman"/>
                      </a:endParaRPr>
                    </a:p>
                  </a:txBody>
                  <a:tcPr marL="68401" marR="68401"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14" rtl="0" eaLnBrk="1" fontAlgn="auto" latinLnBrk="0" hangingPunct="1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latin typeface="Times New Roman"/>
                        </a:rPr>
                        <a:t>Ульяновск</a:t>
                      </a:r>
                    </a:p>
                    <a:p>
                      <a:pPr algn="ctr">
                        <a:lnSpc>
                          <a:spcPts val="1199"/>
                        </a:lnSpc>
                      </a:pPr>
                      <a:endParaRPr lang="ru-RU" sz="800" b="1" strike="noStrike" spc="-1" dirty="0">
                        <a:latin typeface="Times New Roman"/>
                      </a:endParaRPr>
                    </a:p>
                  </a:txBody>
                  <a:tcPr marL="68401" marR="68401"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14" rtl="0" eaLnBrk="1" fontAlgn="auto" latinLnBrk="0" hangingPunct="1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latin typeface="Times New Roman"/>
                        </a:rPr>
                        <a:t>Самара</a:t>
                      </a:r>
                    </a:p>
                    <a:p>
                      <a:pPr algn="ctr">
                        <a:lnSpc>
                          <a:spcPts val="1199"/>
                        </a:lnSpc>
                      </a:pPr>
                      <a:endParaRPr lang="ru-RU" sz="800" b="1" strike="noStrike" spc="-1" dirty="0">
                        <a:latin typeface="Times New Roman"/>
                      </a:endParaRPr>
                    </a:p>
                  </a:txBody>
                  <a:tcPr marL="68401" marR="68401"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14" rtl="0" eaLnBrk="1" fontAlgn="auto" latinLnBrk="0" hangingPunct="1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trike="noStrike" spc="-1" dirty="0" smtClean="0">
                          <a:latin typeface="Times New Roman"/>
                        </a:rPr>
                        <a:t>Уфа</a:t>
                      </a:r>
                    </a:p>
                    <a:p>
                      <a:pPr algn="ctr">
                        <a:lnSpc>
                          <a:spcPts val="1199"/>
                        </a:lnSpc>
                      </a:pPr>
                      <a:endParaRPr lang="ru-RU" sz="800" b="1" strike="noStrike" spc="-1" dirty="0">
                        <a:latin typeface="Times New Roman"/>
                      </a:endParaRPr>
                    </a:p>
                  </a:txBody>
                  <a:tcPr marL="68401" marR="68401"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9"/>
                        </a:lnSpc>
                      </a:pPr>
                      <a:r>
                        <a:rPr lang="ru-RU" sz="800" b="1" strike="noStrike" spc="-1" dirty="0" smtClean="0">
                          <a:latin typeface="Times New Roman"/>
                        </a:rPr>
                        <a:t>Рузаевка</a:t>
                      </a:r>
                      <a:endParaRPr lang="ru-RU" sz="800" b="1" strike="noStrike" spc="-1" dirty="0">
                        <a:latin typeface="Times New Roman"/>
                      </a:endParaRPr>
                    </a:p>
                  </a:txBody>
                  <a:tcPr marL="68401" marR="68401"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48FB052-4984-4D1D-B460-B309996CDD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858" y="1351535"/>
            <a:ext cx="2443162" cy="17556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8" name="TextBox 27"/>
          <p:cNvSpPr txBox="1"/>
          <p:nvPr/>
        </p:nvSpPr>
        <p:spPr>
          <a:xfrm>
            <a:off x="0" y="731417"/>
            <a:ext cx="9144000" cy="284685"/>
          </a:xfrm>
          <a:prstGeom prst="rect">
            <a:avLst/>
          </a:prstGeom>
          <a:noFill/>
        </p:spPr>
        <p:txBody>
          <a:bodyPr lIns="68573" tIns="34286" rIns="68573" bIns="34286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685176" fontAlgn="auto">
              <a:spcBef>
                <a:spcPts val="0"/>
              </a:spcBef>
              <a:spcAft>
                <a:spcPts val="0"/>
              </a:spcAft>
            </a:pPr>
            <a:r>
              <a:rPr lang="ru-RU" b="1" spc="-1" dirty="0">
                <a:solidFill>
                  <a:srgbClr val="44546A">
                    <a:lumMod val="75000"/>
                  </a:srgbClr>
                </a:solidFill>
                <a:latin typeface="Verdana"/>
                <a:ea typeface="Verdana"/>
              </a:rPr>
              <a:t>ГОСУДАРСТВЕННЫЙ ЖЕЛЕЗНОДОРОЖНЫЙ НАДЗОР</a:t>
            </a:r>
            <a:endParaRPr lang="ru-RU" b="1" spc="-1" dirty="0">
              <a:solidFill>
                <a:srgbClr val="44546A">
                  <a:lumMod val="75000"/>
                </a:srgbClr>
              </a:solidFill>
              <a:latin typeface="XO Oriel"/>
            </a:endParaRPr>
          </a:p>
        </p:txBody>
      </p:sp>
      <p:pic>
        <p:nvPicPr>
          <p:cNvPr id="16" name="Рисунок 38" descr="https://avatars.mds.yandex.net/get-pdb/2800861/842b3817-c839-488c-8ae7-741864d285dd/s1200?webp=false"/>
          <p:cNvPicPr>
            <a:picLocks noChangeAspect="1" noChangeArrowheads="1"/>
          </p:cNvPicPr>
          <p:nvPr/>
        </p:nvPicPr>
        <p:blipFill>
          <a:blip r:embed="rId5" r:link="rId6" cstate="print"/>
          <a:srcRect r="25974"/>
          <a:stretch>
            <a:fillRect/>
          </a:stretch>
        </p:blipFill>
        <p:spPr bwMode="auto">
          <a:xfrm>
            <a:off x="-9989" y="1076332"/>
            <a:ext cx="1534438" cy="244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477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91A4B0D-5B82-48BC-A493-07C450FE28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/>
          <a:stretch/>
        </p:blipFill>
        <p:spPr>
          <a:xfrm>
            <a:off x="1" y="0"/>
            <a:ext cx="9144000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0" y="731417"/>
            <a:ext cx="9144000" cy="284685"/>
          </a:xfrm>
          <a:prstGeom prst="rect">
            <a:avLst/>
          </a:prstGeom>
          <a:noFill/>
        </p:spPr>
        <p:txBody>
          <a:bodyPr lIns="68573" tIns="34286" rIns="68573" bIns="34286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685176" fontAlgn="auto">
              <a:spcBef>
                <a:spcPts val="0"/>
              </a:spcBef>
              <a:spcAft>
                <a:spcPts val="0"/>
              </a:spcAft>
            </a:pPr>
            <a:r>
              <a:rPr lang="ru-RU" b="1" spc="-1" dirty="0">
                <a:solidFill>
                  <a:srgbClr val="44546A">
                    <a:lumMod val="75000"/>
                  </a:srgbClr>
                </a:solidFill>
                <a:latin typeface="Verdana"/>
                <a:ea typeface="Verdana"/>
              </a:rPr>
              <a:t>ГОСУДАРСТВЕННЫЙ ЖЕЛЕЗНОДОРОЖНЫЙ НАДЗОР</a:t>
            </a:r>
            <a:endParaRPr lang="ru-RU" b="1" spc="-1" dirty="0">
              <a:solidFill>
                <a:srgbClr val="44546A">
                  <a:lumMod val="75000"/>
                </a:srgbClr>
              </a:solidFill>
              <a:latin typeface="XO Orie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D97050-976B-4ABA-BACD-E21CD330E8F3}"/>
              </a:ext>
            </a:extLst>
          </p:cNvPr>
          <p:cNvSpPr txBox="1"/>
          <p:nvPr/>
        </p:nvSpPr>
        <p:spPr>
          <a:xfrm>
            <a:off x="3796899" y="29810"/>
            <a:ext cx="4751576" cy="600154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r>
              <a:rPr lang="ru-RU" sz="1100" b="1" cap="all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</a:t>
            </a:r>
          </a:p>
        </p:txBody>
      </p:sp>
      <p:pic>
        <p:nvPicPr>
          <p:cNvPr id="24" name="Picture 3" descr="Герб ФС">
            <a:extLst>
              <a:ext uri="{FF2B5EF4-FFF2-40B4-BE49-F238E27FC236}">
                <a16:creationId xmlns:a16="http://schemas.microsoft.com/office/drawing/2014/main" id="{C5A43F04-8101-4CA1-8CBB-19C5F4426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414941" y="-34615"/>
            <a:ext cx="685964" cy="685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4855721" y="2083034"/>
            <a:ext cx="3955597" cy="14378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56" tIns="45681" rIns="91356" bIns="45681" spcCol="0" rtlCol="0" anchor="t" anchorCtr="0"/>
          <a:lstStyle/>
          <a:p>
            <a:pPr algn="ctr" defTabSz="685176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81220" y="1585915"/>
            <a:ext cx="3915212" cy="23059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56" tIns="45681" rIns="91356" bIns="45681" spcCol="0" rtlCol="0" anchor="t" anchorCtr="0"/>
          <a:lstStyle/>
          <a:p>
            <a:pPr algn="ctr" defTabSz="685176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855723" y="1366065"/>
            <a:ext cx="3955597" cy="28414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56" tIns="45681" rIns="91356" bIns="45681" spcCol="0" rtlCol="0" anchor="t" anchorCtr="0"/>
          <a:lstStyle/>
          <a:p>
            <a:pPr algn="ctr" defTabSz="685176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</a:rPr>
              <a:t>Виды профилактических мероприятий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06469" y="1713744"/>
            <a:ext cx="3547478" cy="24364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81" rIns="91356" bIns="45681" spcCol="0" rtlCol="0" anchor="ctr"/>
          <a:lstStyle/>
          <a:p>
            <a:pPr algn="ctr" defTabSz="685176" fontAlgn="auto">
              <a:spcBef>
                <a:spcPts val="0"/>
              </a:spcBef>
              <a:spcAft>
                <a:spcPts val="0"/>
              </a:spcAft>
            </a:pPr>
            <a:r>
              <a:rPr lang="ru-RU" sz="9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 взаимодействием с контролируемыми лицами</a:t>
            </a:r>
          </a:p>
        </p:txBody>
      </p:sp>
      <p:sp>
        <p:nvSpPr>
          <p:cNvPr id="27" name="Rounded Rectangle 5"/>
          <p:cNvSpPr>
            <a:spLocks/>
          </p:cNvSpPr>
          <p:nvPr/>
        </p:nvSpPr>
        <p:spPr>
          <a:xfrm>
            <a:off x="231693" y="2014539"/>
            <a:ext cx="3622253" cy="1096372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  <a:alpha val="20000"/>
            </a:schemeClr>
          </a:solidFill>
          <a:ln w="25400">
            <a:noFill/>
          </a:ln>
        </p:spPr>
        <p:txBody>
          <a:bodyPr vert="horz" wrap="square" lIns="359664" tIns="30746" rIns="26976" bIns="30746" rtlCol="0" anchor="ctr">
            <a:noAutofit/>
          </a:bodyPr>
          <a:lstStyle/>
          <a:p>
            <a:pPr marL="287618" indent="-285484" defTabSz="1087486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Выборочный контроль</a:t>
            </a:r>
          </a:p>
          <a:p>
            <a:pPr marL="287618" indent="-285484" defTabSz="1087486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Инспекционный визит</a:t>
            </a:r>
          </a:p>
          <a:p>
            <a:pPr marL="287618" indent="-285484" defTabSz="1087486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Рейдовый осмотр</a:t>
            </a:r>
          </a:p>
          <a:p>
            <a:pPr marL="287618" indent="-285484" defTabSz="1087486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Документарная проверка</a:t>
            </a:r>
          </a:p>
          <a:p>
            <a:pPr marL="287618" indent="-285484" defTabSz="1087486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Выездная проверка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06484" y="3110912"/>
            <a:ext cx="3490416" cy="20497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81" rIns="91356" bIns="45681" spcCol="0" rtlCol="0" anchor="ctr"/>
          <a:lstStyle/>
          <a:p>
            <a:pPr algn="ctr" defTabSz="685176" fontAlgn="auto">
              <a:spcBef>
                <a:spcPts val="0"/>
              </a:spcBef>
              <a:spcAft>
                <a:spcPts val="0"/>
              </a:spcAft>
            </a:pPr>
            <a:r>
              <a:rPr lang="ru-RU" sz="9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Без взаимодействия с контролируемыми лицами</a:t>
            </a:r>
          </a:p>
        </p:txBody>
      </p:sp>
      <p:sp>
        <p:nvSpPr>
          <p:cNvPr id="29" name="Rounded Rectangle 5"/>
          <p:cNvSpPr>
            <a:spLocks/>
          </p:cNvSpPr>
          <p:nvPr/>
        </p:nvSpPr>
        <p:spPr>
          <a:xfrm>
            <a:off x="231698" y="3315883"/>
            <a:ext cx="3565201" cy="576018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  <a:alpha val="20000"/>
            </a:schemeClr>
          </a:solidFill>
          <a:ln w="25400">
            <a:noFill/>
          </a:ln>
        </p:spPr>
        <p:txBody>
          <a:bodyPr vert="horz" wrap="square" lIns="359664" tIns="30746" rIns="26976" bIns="30746" rtlCol="0" anchor="ctr">
            <a:noAutofit/>
          </a:bodyPr>
          <a:lstStyle/>
          <a:p>
            <a:pPr marL="287618" indent="-285484" defTabSz="1087486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100" b="1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287618" indent="-285484" defTabSz="1087486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1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Выездное обследование</a:t>
            </a:r>
          </a:p>
          <a:p>
            <a:pPr marL="287618" indent="-285484" defTabSz="1087486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1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Наблюдение за соблюдением обязательных требований</a:t>
            </a:r>
            <a:endParaRPr lang="ru-RU" sz="1100" b="1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287618" indent="-285484" defTabSz="1087486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1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30" name="Стрелка вниз 29"/>
          <p:cNvSpPr/>
          <p:nvPr/>
        </p:nvSpPr>
        <p:spPr>
          <a:xfrm rot="16200000">
            <a:off x="3508725" y="3976485"/>
            <a:ext cx="831495" cy="662328"/>
          </a:xfrm>
          <a:prstGeom prst="downArrow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0">
              <a:rot lat="0" lon="0" rev="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81" rIns="91356" bIns="45681" spcCol="0" rtlCol="0" anchor="ctr"/>
          <a:lstStyle/>
          <a:p>
            <a:pPr algn="ctr" defTabSz="685176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74868" y="4047214"/>
            <a:ext cx="3174107" cy="802608"/>
          </a:xfrm>
          <a:prstGeom prst="rect">
            <a:avLst/>
          </a:prstGeom>
          <a:solidFill>
            <a:srgbClr val="6196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56" tIns="45681" rIns="91356" bIns="45681" spcCol="0" rtlCol="0" anchor="ctr"/>
          <a:lstStyle/>
          <a:p>
            <a:pPr algn="ctr" defTabSz="685176"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prstClr val="black"/>
                </a:solidFill>
              </a:rPr>
              <a:t>Сократились сроки </a:t>
            </a:r>
            <a:r>
              <a:rPr lang="ru-RU" dirty="0" smtClean="0">
                <a:solidFill>
                  <a:prstClr val="black"/>
                </a:solidFill>
              </a:rPr>
              <a:t>проведения </a:t>
            </a:r>
            <a:r>
              <a:rPr lang="ru-RU" dirty="0">
                <a:solidFill>
                  <a:prstClr val="black"/>
                </a:solidFill>
              </a:rPr>
              <a:t>контрольных (надзорных) мероприятий и профилактических мероприятий  </a:t>
            </a:r>
          </a:p>
        </p:txBody>
      </p:sp>
      <p:sp>
        <p:nvSpPr>
          <p:cNvPr id="32" name="Rounded Rectangle 5"/>
          <p:cNvSpPr>
            <a:spLocks/>
          </p:cNvSpPr>
          <p:nvPr/>
        </p:nvSpPr>
        <p:spPr>
          <a:xfrm>
            <a:off x="4357688" y="3668499"/>
            <a:ext cx="4629150" cy="1181323"/>
          </a:xfrm>
          <a:prstGeom prst="roundRect">
            <a:avLst>
              <a:gd name="adj" fmla="val 0"/>
            </a:avLst>
          </a:prstGeom>
          <a:solidFill>
            <a:srgbClr val="6196FF">
              <a:alpha val="20000"/>
            </a:srgbClr>
          </a:solidFill>
          <a:ln w="25400">
            <a:noFill/>
          </a:ln>
        </p:spPr>
        <p:txBody>
          <a:bodyPr vert="horz" wrap="square" lIns="359664" tIns="30746" rIns="26976" bIns="30746" rtlCol="0" anchor="ctr">
            <a:noAutofit/>
          </a:bodyPr>
          <a:lstStyle/>
          <a:p>
            <a:pPr marL="287618" indent="-285484" defTabSz="1087486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Выездная и документарная проверка – </a:t>
            </a:r>
            <a:r>
              <a:rPr lang="ru-RU" sz="1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10 дней</a:t>
            </a:r>
          </a:p>
          <a:p>
            <a:pPr marL="287618" indent="-285484" defTabSz="1087486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Рейдовый осмотр – </a:t>
            </a:r>
            <a:r>
              <a:rPr lang="ru-RU" sz="1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10 дней</a:t>
            </a:r>
          </a:p>
          <a:p>
            <a:pPr marL="287618" indent="-285484" defTabSz="1087486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Инспекционный визит – </a:t>
            </a:r>
            <a:r>
              <a:rPr lang="ru-RU" sz="1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1 день</a:t>
            </a:r>
          </a:p>
          <a:p>
            <a:pPr marL="287618" indent="-285484" defTabSz="1087486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Профилактический визит – </a:t>
            </a:r>
            <a:r>
              <a:rPr lang="ru-RU" sz="1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1 день</a:t>
            </a:r>
          </a:p>
          <a:p>
            <a:pPr marL="287618" indent="-285484" defTabSz="1087486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Выездное обследование – </a:t>
            </a:r>
            <a:r>
              <a:rPr lang="ru-RU" sz="1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1 день</a:t>
            </a:r>
          </a:p>
        </p:txBody>
      </p:sp>
      <p:sp>
        <p:nvSpPr>
          <p:cNvPr id="33" name="Rounded Rectangle 5"/>
          <p:cNvSpPr>
            <a:spLocks/>
          </p:cNvSpPr>
          <p:nvPr/>
        </p:nvSpPr>
        <p:spPr>
          <a:xfrm>
            <a:off x="5133337" y="2083039"/>
            <a:ext cx="3400367" cy="1365229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  <a:alpha val="20000"/>
            </a:schemeClr>
          </a:solidFill>
          <a:ln w="25400">
            <a:noFill/>
          </a:ln>
        </p:spPr>
        <p:txBody>
          <a:bodyPr vert="horz" wrap="square" lIns="359664" tIns="30746" rIns="26976" bIns="30746" rtlCol="0" anchor="ctr">
            <a:noAutofit/>
          </a:bodyPr>
          <a:lstStyle/>
          <a:p>
            <a:pPr marL="287618" indent="-285484" defTabSz="1087486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9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Информирование</a:t>
            </a:r>
          </a:p>
          <a:p>
            <a:pPr marL="287618" indent="-285484" defTabSz="1087486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9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Обобщение правоприменительной практики</a:t>
            </a:r>
          </a:p>
          <a:p>
            <a:pPr marL="287618" indent="-285484" defTabSz="1087486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9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Объявление предостережения</a:t>
            </a:r>
          </a:p>
          <a:p>
            <a:pPr marL="287618" indent="-285484" defTabSz="1087486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9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Консультирование</a:t>
            </a:r>
          </a:p>
          <a:p>
            <a:pPr marL="287618" indent="-285484" defTabSz="1087486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900" b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Самообследование</a:t>
            </a:r>
            <a:endParaRPr lang="ru-RU" sz="9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287618" indent="-285484" defTabSz="1087486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9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Профилактический визит</a:t>
            </a:r>
          </a:p>
        </p:txBody>
      </p:sp>
      <p:sp>
        <p:nvSpPr>
          <p:cNvPr id="34" name="Стрелка вниз 33"/>
          <p:cNvSpPr/>
          <p:nvPr/>
        </p:nvSpPr>
        <p:spPr>
          <a:xfrm>
            <a:off x="6100763" y="1713744"/>
            <a:ext cx="1371600" cy="300852"/>
          </a:xfrm>
          <a:prstGeom prst="downArrow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0">
              <a:rot lat="0" lon="0" rev="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81" rIns="91356" bIns="45681" spcCol="0" rtlCol="0" anchor="ctr"/>
          <a:lstStyle/>
          <a:p>
            <a:pPr algn="ctr" defTabSz="685176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81220" y="1366065"/>
            <a:ext cx="3915212" cy="284147"/>
          </a:xfrm>
          <a:prstGeom prst="rect">
            <a:avLst/>
          </a:prstGeom>
          <a:solidFill>
            <a:srgbClr val="F16C5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56" tIns="45681" rIns="91356" bIns="45681" spcCol="0" rtlCol="0" anchor="t" anchorCtr="0"/>
          <a:lstStyle/>
          <a:p>
            <a:pPr algn="ctr" defTabSz="685176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44546A">
                    <a:lumMod val="50000"/>
                  </a:srgbClr>
                </a:solidFill>
              </a:rPr>
              <a:t>Виды контрольных надзорных мероприятий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891" y="934610"/>
            <a:ext cx="9024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П</a:t>
            </a:r>
            <a:r>
              <a:rPr lang="ru-RU" sz="1000" b="1" dirty="0" smtClean="0"/>
              <a:t>ринцип </a:t>
            </a:r>
            <a:r>
              <a:rPr lang="ru-RU" sz="1000" b="1" dirty="0"/>
              <a:t>приоритетности профилактических мероприятий над контрольными (надзорными) </a:t>
            </a:r>
            <a:r>
              <a:rPr lang="ru-RU" sz="1000" b="1" dirty="0" smtClean="0"/>
              <a:t>мероприятиями, с учетом ограничений, введенных мораторием </a:t>
            </a:r>
            <a:r>
              <a:rPr lang="ru-RU" sz="1000" b="1" dirty="0"/>
              <a:t>Постановления Правительства Российской Федерации от 10.03.2022 № </a:t>
            </a:r>
            <a:r>
              <a:rPr lang="ru-RU" sz="1000" b="1" dirty="0" smtClean="0"/>
              <a:t>336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65766" y="4677985"/>
            <a:ext cx="2646294" cy="31162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91A4B0D-5B82-48BC-A493-07C450FE28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/>
          <a:stretch/>
        </p:blipFill>
        <p:spPr>
          <a:xfrm>
            <a:off x="2" y="0"/>
            <a:ext cx="9175617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D97050-976B-4ABA-BACD-E21CD330E8F3}"/>
              </a:ext>
            </a:extLst>
          </p:cNvPr>
          <p:cNvSpPr txBox="1"/>
          <p:nvPr/>
        </p:nvSpPr>
        <p:spPr>
          <a:xfrm>
            <a:off x="3788913" y="41923"/>
            <a:ext cx="4751576" cy="600154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r>
              <a:rPr lang="ru-RU" sz="1100" b="1" cap="all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</a:t>
            </a:r>
          </a:p>
        </p:txBody>
      </p:sp>
      <p:pic>
        <p:nvPicPr>
          <p:cNvPr id="14" name="Picture 3" descr="Герб ФС">
            <a:extLst>
              <a:ext uri="{FF2B5EF4-FFF2-40B4-BE49-F238E27FC236}">
                <a16:creationId xmlns:a16="http://schemas.microsoft.com/office/drawing/2014/main" id="{C5A43F04-8101-4CA1-8CBB-19C5F4426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414941" y="-34615"/>
            <a:ext cx="685964" cy="685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Текст 2">
            <a:extLst>
              <a:ext uri="{FF2B5EF4-FFF2-40B4-BE49-F238E27FC236}">
                <a16:creationId xmlns:a16="http://schemas.microsoft.com/office/drawing/2014/main" id="{BD6ECBD9-25F8-4AE5-8E46-B611DE412127}"/>
              </a:ext>
            </a:extLst>
          </p:cNvPr>
          <p:cNvSpPr txBox="1">
            <a:spLocks/>
          </p:cNvSpPr>
          <p:nvPr/>
        </p:nvSpPr>
        <p:spPr>
          <a:xfrm>
            <a:off x="4277716" y="3529942"/>
            <a:ext cx="4866284" cy="1103990"/>
          </a:xfrm>
          <a:prstGeom prst="rect">
            <a:avLst/>
          </a:prstGeom>
        </p:spPr>
        <p:txBody>
          <a:bodyPr vert="horz" lIns="91429" tIns="45715" rIns="91429" bIns="4571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e Light" panose="020B0402020203020203" pitchFamily="34" charset="-52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" y="689676"/>
            <a:ext cx="9144000" cy="284685"/>
          </a:xfrm>
          <a:prstGeom prst="rect">
            <a:avLst/>
          </a:prstGeom>
          <a:noFill/>
        </p:spPr>
        <p:txBody>
          <a:bodyPr lIns="68573" tIns="34286" rIns="68573" bIns="34286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685176" fontAlgn="auto">
              <a:spcBef>
                <a:spcPts val="0"/>
              </a:spcBef>
              <a:spcAft>
                <a:spcPts val="0"/>
              </a:spcAft>
            </a:pPr>
            <a:r>
              <a:rPr lang="ru-RU" b="1" spc="-1" dirty="0">
                <a:solidFill>
                  <a:srgbClr val="44546A">
                    <a:lumMod val="75000"/>
                  </a:srgbClr>
                </a:solidFill>
                <a:latin typeface="Verdana"/>
                <a:ea typeface="Verdana"/>
              </a:rPr>
              <a:t>ГОСУДАРСТВЕННЫЙ ЖЕЛЕЗНОДОРОЖНЫЙ НАДЗОР</a:t>
            </a:r>
            <a:endParaRPr lang="ru-RU" b="1" spc="-1" dirty="0">
              <a:solidFill>
                <a:srgbClr val="44546A">
                  <a:lumMod val="75000"/>
                </a:srgbClr>
              </a:solidFill>
              <a:latin typeface="XO Oriel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854188"/>
              </p:ext>
            </p:extLst>
          </p:nvPr>
        </p:nvGraphicFramePr>
        <p:xfrm>
          <a:off x="-2" y="974364"/>
          <a:ext cx="9175620" cy="4083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4501">
                  <a:extLst>
                    <a:ext uri="{9D8B030D-6E8A-4147-A177-3AD203B41FA5}">
                      <a16:colId xmlns:a16="http://schemas.microsoft.com/office/drawing/2014/main" val="2757527450"/>
                    </a:ext>
                  </a:extLst>
                </a:gridCol>
                <a:gridCol w="1265128">
                  <a:extLst>
                    <a:ext uri="{9D8B030D-6E8A-4147-A177-3AD203B41FA5}">
                      <a16:colId xmlns:a16="http://schemas.microsoft.com/office/drawing/2014/main" val="565811325"/>
                    </a:ext>
                  </a:extLst>
                </a:gridCol>
                <a:gridCol w="1077239">
                  <a:extLst>
                    <a:ext uri="{9D8B030D-6E8A-4147-A177-3AD203B41FA5}">
                      <a16:colId xmlns:a16="http://schemas.microsoft.com/office/drawing/2014/main" val="2679273360"/>
                    </a:ext>
                  </a:extLst>
                </a:gridCol>
                <a:gridCol w="1058752">
                  <a:extLst>
                    <a:ext uri="{9D8B030D-6E8A-4147-A177-3AD203B41FA5}">
                      <a16:colId xmlns:a16="http://schemas.microsoft.com/office/drawing/2014/main" val="3462601342"/>
                    </a:ext>
                  </a:extLst>
                </a:gridCol>
              </a:tblGrid>
              <a:tr h="29538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 работы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Ед. изм.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 г.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087760"/>
                  </a:ext>
                </a:extLst>
              </a:tr>
              <a:tr h="41185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Запланированное количество проверок по МТУ согласно годовому плану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261731"/>
                  </a:ext>
                </a:extLst>
              </a:tr>
              <a:tr h="29538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Фактически проведенное количество проверок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125632"/>
                  </a:ext>
                </a:extLst>
              </a:tr>
              <a:tr h="29538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Выполнено из запланированных проверок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439633"/>
                  </a:ext>
                </a:extLst>
              </a:tr>
              <a:tr h="29538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Выполнено внеплановых проверок, в том числе: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827029"/>
                  </a:ext>
                </a:extLst>
              </a:tr>
              <a:tr h="2953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запросам и обращениям</a:t>
                      </a:r>
                      <a:endParaRPr lang="ru-RU" sz="12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lang="ru-RU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510004"/>
                  </a:ext>
                </a:extLst>
              </a:tr>
              <a:tr h="2953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повторных (контрольных) вне плана</a:t>
                      </a:r>
                      <a:endParaRPr lang="ru-RU" sz="12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lang="ru-RU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687910"/>
                  </a:ext>
                </a:extLst>
              </a:tr>
              <a:tr h="2953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результатам рейдового осмотра</a:t>
                      </a:r>
                      <a:endParaRPr lang="ru-RU" sz="12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lang="ru-RU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73095"/>
                  </a:ext>
                </a:extLst>
              </a:tr>
              <a:tr h="2953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требованию прокуратуры</a:t>
                      </a:r>
                      <a:endParaRPr lang="ru-RU" sz="12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lang="ru-RU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6360398"/>
                  </a:ext>
                </a:extLst>
              </a:tr>
              <a:tr h="442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иным основаниям, установленным законодательством Российской Федерации</a:t>
                      </a:r>
                      <a:endParaRPr lang="ru-RU" sz="12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lang="ru-RU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886365"/>
                  </a:ext>
                </a:extLst>
              </a:tr>
              <a:tr h="29538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Выполнено </a:t>
                      </a:r>
                      <a:r>
                        <a:rPr lang="ru-RU" sz="1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предлицензионных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проверок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5314160"/>
                  </a:ext>
                </a:extLst>
              </a:tr>
              <a:tr h="48643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выявленных нарушений со сроком устранения в данном отчетном периоде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638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1264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568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35583</TotalTime>
  <Words>1382</Words>
  <Application>Microsoft Office PowerPoint</Application>
  <PresentationFormat>Экран (16:9)</PresentationFormat>
  <Paragraphs>354</Paragraphs>
  <Slides>25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7" baseType="lpstr">
      <vt:lpstr>ＭＳ Ｐゴシック</vt:lpstr>
      <vt:lpstr>Arial</vt:lpstr>
      <vt:lpstr>Calibri</vt:lpstr>
      <vt:lpstr>Calibri Light</vt:lpstr>
      <vt:lpstr>Circe Light</vt:lpstr>
      <vt:lpstr>PT Sans</vt:lpstr>
      <vt:lpstr>Times New Roman</vt:lpstr>
      <vt:lpstr>Verdana</vt:lpstr>
      <vt:lpstr>Wingdings</vt:lpstr>
      <vt:lpstr>XO Oriel</vt:lpstr>
      <vt:lpstr>Тема Office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Бокарева Виктория</dc:creator>
  <cp:lastModifiedBy>user</cp:lastModifiedBy>
  <cp:revision>432</cp:revision>
  <cp:lastPrinted>2023-10-16T12:35:57Z</cp:lastPrinted>
  <dcterms:created xsi:type="dcterms:W3CDTF">2019-06-10T12:14:31Z</dcterms:created>
  <dcterms:modified xsi:type="dcterms:W3CDTF">2023-10-17T06:47:28Z</dcterms:modified>
</cp:coreProperties>
</file>